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74" r:id="rId4"/>
    <p:sldId id="260" r:id="rId5"/>
    <p:sldId id="269" r:id="rId6"/>
    <p:sldId id="267" r:id="rId7"/>
    <p:sldId id="261" r:id="rId8"/>
    <p:sldId id="262" r:id="rId9"/>
    <p:sldId id="263" r:id="rId10"/>
    <p:sldId id="270"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A3F"/>
    <a:srgbClr val="E1E4E8"/>
    <a:srgbClr val="001B71"/>
    <a:srgbClr val="EA0029"/>
    <a:srgbClr val="A2A2A2"/>
    <a:srgbClr val="EAF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1"/>
  </p:normalViewPr>
  <p:slideViewPr>
    <p:cSldViewPr snapToGrid="0">
      <p:cViewPr varScale="1">
        <p:scale>
          <a:sx n="108" d="100"/>
          <a:sy n="108" d="100"/>
        </p:scale>
        <p:origin x="67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2E362-22DE-499F-93C8-FA5D44742543}" type="datetimeFigureOut">
              <a:rPr lang="ru-RU" smtClean="0"/>
              <a:t>13.09.2021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F1701-D46A-4D61-AE36-72633FA32D92}" type="slidenum">
              <a:rPr lang="ru-RU" smtClean="0"/>
              <a:t>‹#›</a:t>
            </a:fld>
            <a:endParaRPr lang="ru-RU"/>
          </a:p>
        </p:txBody>
      </p:sp>
    </p:spTree>
    <p:extLst>
      <p:ext uri="{BB962C8B-B14F-4D97-AF65-F5344CB8AC3E}">
        <p14:creationId xmlns:p14="http://schemas.microsoft.com/office/powerpoint/2010/main" val="226463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450BE2D0-FF48-424E-85F8-A00DFF779104}" type="datetimeFigureOut">
              <a:rPr lang="ru-RU" smtClean="0"/>
              <a:t>13.09.2021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C04C98-CD01-4B00-A043-DD29B7339F97}" type="slidenum">
              <a:rPr lang="ru-RU" smtClean="0"/>
              <a:t>‹#›</a:t>
            </a:fld>
            <a:endParaRPr lang="ru-RU"/>
          </a:p>
        </p:txBody>
      </p:sp>
    </p:spTree>
    <p:extLst>
      <p:ext uri="{BB962C8B-B14F-4D97-AF65-F5344CB8AC3E}">
        <p14:creationId xmlns:p14="http://schemas.microsoft.com/office/powerpoint/2010/main" val="425054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50BE2D0-FF48-424E-85F8-A00DFF779104}" type="datetimeFigureOut">
              <a:rPr lang="ru-RU" smtClean="0"/>
              <a:t>13.09.2021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C04C98-CD01-4B00-A043-DD29B7339F97}" type="slidenum">
              <a:rPr lang="ru-RU" smtClean="0"/>
              <a:t>‹#›</a:t>
            </a:fld>
            <a:endParaRPr lang="ru-RU"/>
          </a:p>
        </p:txBody>
      </p:sp>
    </p:spTree>
    <p:extLst>
      <p:ext uri="{BB962C8B-B14F-4D97-AF65-F5344CB8AC3E}">
        <p14:creationId xmlns:p14="http://schemas.microsoft.com/office/powerpoint/2010/main" val="345127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50BE2D0-FF48-424E-85F8-A00DFF779104}" type="datetimeFigureOut">
              <a:rPr lang="ru-RU" smtClean="0"/>
              <a:t>13.09.2021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C04C98-CD01-4B00-A043-DD29B7339F97}" type="slidenum">
              <a:rPr lang="ru-RU" smtClean="0"/>
              <a:t>‹#›</a:t>
            </a:fld>
            <a:endParaRPr lang="ru-RU"/>
          </a:p>
        </p:txBody>
      </p:sp>
    </p:spTree>
    <p:extLst>
      <p:ext uri="{BB962C8B-B14F-4D97-AF65-F5344CB8AC3E}">
        <p14:creationId xmlns:p14="http://schemas.microsoft.com/office/powerpoint/2010/main" val="34652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50BE2D0-FF48-424E-85F8-A00DFF779104}" type="datetimeFigureOut">
              <a:rPr lang="ru-RU" smtClean="0"/>
              <a:t>13.09.2021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C04C98-CD01-4B00-A043-DD29B7339F97}" type="slidenum">
              <a:rPr lang="ru-RU" smtClean="0"/>
              <a:t>‹#›</a:t>
            </a:fld>
            <a:endParaRPr lang="ru-RU"/>
          </a:p>
        </p:txBody>
      </p:sp>
    </p:spTree>
    <p:extLst>
      <p:ext uri="{BB962C8B-B14F-4D97-AF65-F5344CB8AC3E}">
        <p14:creationId xmlns:p14="http://schemas.microsoft.com/office/powerpoint/2010/main" val="244599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50BE2D0-FF48-424E-85F8-A00DFF779104}" type="datetimeFigureOut">
              <a:rPr lang="ru-RU" smtClean="0"/>
              <a:t>13.09.2021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C04C98-CD01-4B00-A043-DD29B7339F97}" type="slidenum">
              <a:rPr lang="ru-RU" smtClean="0"/>
              <a:t>‹#›</a:t>
            </a:fld>
            <a:endParaRPr lang="ru-RU"/>
          </a:p>
        </p:txBody>
      </p:sp>
    </p:spTree>
    <p:extLst>
      <p:ext uri="{BB962C8B-B14F-4D97-AF65-F5344CB8AC3E}">
        <p14:creationId xmlns:p14="http://schemas.microsoft.com/office/powerpoint/2010/main" val="243205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50BE2D0-FF48-424E-85F8-A00DFF779104}" type="datetimeFigureOut">
              <a:rPr lang="ru-RU" smtClean="0"/>
              <a:t>13.09.2021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C04C98-CD01-4B00-A043-DD29B7339F97}" type="slidenum">
              <a:rPr lang="ru-RU" smtClean="0"/>
              <a:t>‹#›</a:t>
            </a:fld>
            <a:endParaRPr lang="ru-RU"/>
          </a:p>
        </p:txBody>
      </p:sp>
    </p:spTree>
    <p:extLst>
      <p:ext uri="{BB962C8B-B14F-4D97-AF65-F5344CB8AC3E}">
        <p14:creationId xmlns:p14="http://schemas.microsoft.com/office/powerpoint/2010/main" val="265146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50BE2D0-FF48-424E-85F8-A00DFF779104}" type="datetimeFigureOut">
              <a:rPr lang="ru-RU" smtClean="0"/>
              <a:t>13.09.2021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C04C98-CD01-4B00-A043-DD29B7339F97}" type="slidenum">
              <a:rPr lang="ru-RU" smtClean="0"/>
              <a:t>‹#›</a:t>
            </a:fld>
            <a:endParaRPr lang="ru-RU"/>
          </a:p>
        </p:txBody>
      </p:sp>
    </p:spTree>
    <p:extLst>
      <p:ext uri="{BB962C8B-B14F-4D97-AF65-F5344CB8AC3E}">
        <p14:creationId xmlns:p14="http://schemas.microsoft.com/office/powerpoint/2010/main" val="1476159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50BE2D0-FF48-424E-85F8-A00DFF779104}" type="datetimeFigureOut">
              <a:rPr lang="ru-RU" smtClean="0"/>
              <a:t>13.09.2021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C04C98-CD01-4B00-A043-DD29B7339F97}" type="slidenum">
              <a:rPr lang="ru-RU" smtClean="0"/>
              <a:t>‹#›</a:t>
            </a:fld>
            <a:endParaRPr lang="ru-RU"/>
          </a:p>
        </p:txBody>
      </p:sp>
    </p:spTree>
    <p:extLst>
      <p:ext uri="{BB962C8B-B14F-4D97-AF65-F5344CB8AC3E}">
        <p14:creationId xmlns:p14="http://schemas.microsoft.com/office/powerpoint/2010/main" val="2019622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0BE2D0-FF48-424E-85F8-A00DFF779104}" type="datetimeFigureOut">
              <a:rPr lang="ru-RU" smtClean="0"/>
              <a:t>13.09.2021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C04C98-CD01-4B00-A043-DD29B7339F97}" type="slidenum">
              <a:rPr lang="ru-RU" smtClean="0"/>
              <a:t>‹#›</a:t>
            </a:fld>
            <a:endParaRPr lang="ru-RU"/>
          </a:p>
        </p:txBody>
      </p:sp>
    </p:spTree>
    <p:extLst>
      <p:ext uri="{BB962C8B-B14F-4D97-AF65-F5344CB8AC3E}">
        <p14:creationId xmlns:p14="http://schemas.microsoft.com/office/powerpoint/2010/main" val="289537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50BE2D0-FF48-424E-85F8-A00DFF779104}" type="datetimeFigureOut">
              <a:rPr lang="ru-RU" smtClean="0"/>
              <a:t>13.09.2021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C04C98-CD01-4B00-A043-DD29B7339F97}" type="slidenum">
              <a:rPr lang="ru-RU" smtClean="0"/>
              <a:t>‹#›</a:t>
            </a:fld>
            <a:endParaRPr lang="ru-RU"/>
          </a:p>
        </p:txBody>
      </p:sp>
    </p:spTree>
    <p:extLst>
      <p:ext uri="{BB962C8B-B14F-4D97-AF65-F5344CB8AC3E}">
        <p14:creationId xmlns:p14="http://schemas.microsoft.com/office/powerpoint/2010/main" val="868156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50BE2D0-FF48-424E-85F8-A00DFF779104}" type="datetimeFigureOut">
              <a:rPr lang="ru-RU" smtClean="0"/>
              <a:t>13.09.2021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C04C98-CD01-4B00-A043-DD29B7339F97}" type="slidenum">
              <a:rPr lang="ru-RU" smtClean="0"/>
              <a:t>‹#›</a:t>
            </a:fld>
            <a:endParaRPr lang="ru-RU"/>
          </a:p>
        </p:txBody>
      </p:sp>
    </p:spTree>
    <p:extLst>
      <p:ext uri="{BB962C8B-B14F-4D97-AF65-F5344CB8AC3E}">
        <p14:creationId xmlns:p14="http://schemas.microsoft.com/office/powerpoint/2010/main" val="159064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BE2D0-FF48-424E-85F8-A00DFF779104}" type="datetimeFigureOut">
              <a:rPr lang="ru-RU" smtClean="0"/>
              <a:t>13.09.2021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04C98-CD01-4B00-A043-DD29B7339F97}" type="slidenum">
              <a:rPr lang="ru-RU" smtClean="0"/>
              <a:t>‹#›</a:t>
            </a:fld>
            <a:endParaRPr lang="ru-RU"/>
          </a:p>
        </p:txBody>
      </p:sp>
    </p:spTree>
    <p:extLst>
      <p:ext uri="{BB962C8B-B14F-4D97-AF65-F5344CB8AC3E}">
        <p14:creationId xmlns:p14="http://schemas.microsoft.com/office/powerpoint/2010/main" val="3315128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gi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3.gif"/><Relationship Id="rId4" Type="http://schemas.openxmlformats.org/officeDocument/2006/relationships/image" Target="../media/image12.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2" y="0"/>
            <a:ext cx="12179848"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821" y="597246"/>
            <a:ext cx="4501905" cy="886970"/>
          </a:xfrm>
          <a:prstGeom prst="rect">
            <a:avLst/>
          </a:prstGeom>
        </p:spPr>
      </p:pic>
      <p:sp>
        <p:nvSpPr>
          <p:cNvPr id="4" name="Заголовок 6"/>
          <p:cNvSpPr txBox="1">
            <a:spLocks/>
          </p:cNvSpPr>
          <p:nvPr/>
        </p:nvSpPr>
        <p:spPr>
          <a:xfrm>
            <a:off x="623888" y="2369450"/>
            <a:ext cx="5472111" cy="130974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tx1">
                    <a:lumMod val="85000"/>
                    <a:lumOff val="15000"/>
                  </a:schemeClr>
                </a:solidFill>
                <a:latin typeface="Verdana" panose="020B0604030504040204" pitchFamily="34" charset="0"/>
                <a:ea typeface="Verdana" panose="020B0604030504040204" pitchFamily="34" charset="0"/>
              </a:rPr>
              <a:t>The Development Program for</a:t>
            </a:r>
            <a:r>
              <a:rPr lang="ru-RU" sz="4000" b="1" dirty="0">
                <a:solidFill>
                  <a:schemeClr val="tx1">
                    <a:lumMod val="85000"/>
                    <a:lumOff val="15000"/>
                  </a:schemeClr>
                </a:solidFill>
                <a:latin typeface="Verdana" panose="020B0604030504040204" pitchFamily="34" charset="0"/>
                <a:ea typeface="Verdana" panose="020B0604030504040204" pitchFamily="34" charset="0"/>
              </a:rPr>
              <a:t> 2021-2030 </a:t>
            </a:r>
          </a:p>
          <a:p>
            <a:r>
              <a:rPr lang="ru-RU" sz="3600" b="1" dirty="0">
                <a:solidFill>
                  <a:schemeClr val="tx1">
                    <a:lumMod val="85000"/>
                    <a:lumOff val="15000"/>
                  </a:schemeClr>
                </a:solidFill>
                <a:latin typeface="Verdana" panose="020B0604030504040204" pitchFamily="34" charset="0"/>
                <a:ea typeface="Verdana" panose="020B0604030504040204" pitchFamily="34" charset="0"/>
              </a:rPr>
              <a:t>(</a:t>
            </a:r>
            <a:r>
              <a:rPr lang="en-US" sz="3600" b="1" dirty="0">
                <a:solidFill>
                  <a:schemeClr val="tx1">
                    <a:lumMod val="85000"/>
                    <a:lumOff val="15000"/>
                  </a:schemeClr>
                </a:solidFill>
                <a:latin typeface="Verdana" panose="020B0604030504040204" pitchFamily="34" charset="0"/>
                <a:ea typeface="Verdana" panose="020B0604030504040204" pitchFamily="34" charset="0"/>
              </a:rPr>
              <a:t>a draft</a:t>
            </a:r>
            <a:r>
              <a:rPr lang="ru-RU" sz="3600" b="1">
                <a:solidFill>
                  <a:schemeClr val="tx1">
                    <a:lumMod val="85000"/>
                    <a:lumOff val="15000"/>
                  </a:schemeClr>
                </a:solidFill>
                <a:latin typeface="Verdana" panose="020B0604030504040204" pitchFamily="34" charset="0"/>
                <a:ea typeface="Verdana" panose="020B0604030504040204" pitchFamily="34" charset="0"/>
              </a:rPr>
              <a:t>)</a:t>
            </a:r>
            <a:endParaRPr lang="ru-RU" sz="3600" b="1" dirty="0">
              <a:solidFill>
                <a:schemeClr val="tx1">
                  <a:lumMod val="85000"/>
                  <a:lumOff val="15000"/>
                </a:schemeClr>
              </a:solidFill>
              <a:latin typeface="Verdana" panose="020B0604030504040204" pitchFamily="34" charset="0"/>
              <a:ea typeface="Verdana" panose="020B0604030504040204" pitchFamily="34" charset="0"/>
            </a:endParaRPr>
          </a:p>
        </p:txBody>
      </p:sp>
      <p:sp>
        <p:nvSpPr>
          <p:cNvPr id="10" name="Заголовок 6"/>
          <p:cNvSpPr txBox="1">
            <a:spLocks/>
          </p:cNvSpPr>
          <p:nvPr/>
        </p:nvSpPr>
        <p:spPr>
          <a:xfrm>
            <a:off x="623888" y="5518676"/>
            <a:ext cx="5472111" cy="566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err="1">
                <a:solidFill>
                  <a:schemeClr val="tx1">
                    <a:lumMod val="85000"/>
                    <a:lumOff val="15000"/>
                  </a:schemeClr>
                </a:solidFill>
                <a:latin typeface="Verdana" panose="020B0604030504040204" pitchFamily="34" charset="0"/>
                <a:ea typeface="Verdana" panose="020B0604030504040204" pitchFamily="34" charset="0"/>
              </a:rPr>
              <a:t>Edvard</a:t>
            </a:r>
            <a:r>
              <a:rPr lang="en-US" sz="1400" b="1" dirty="0">
                <a:solidFill>
                  <a:schemeClr val="tx1">
                    <a:lumMod val="85000"/>
                    <a:lumOff val="15000"/>
                  </a:schemeClr>
                </a:solidFill>
                <a:latin typeface="Verdana" panose="020B0604030504040204" pitchFamily="34" charset="0"/>
                <a:ea typeface="Verdana" panose="020B0604030504040204" pitchFamily="34" charset="0"/>
              </a:rPr>
              <a:t> </a:t>
            </a:r>
            <a:r>
              <a:rPr lang="en-US" sz="1400" b="1" dirty="0" err="1">
                <a:solidFill>
                  <a:schemeClr val="tx1">
                    <a:lumMod val="85000"/>
                    <a:lumOff val="15000"/>
                  </a:schemeClr>
                </a:solidFill>
                <a:latin typeface="Verdana" panose="020B0604030504040204" pitchFamily="34" charset="0"/>
                <a:ea typeface="Verdana" panose="020B0604030504040204" pitchFamily="34" charset="0"/>
              </a:rPr>
              <a:t>Yunusovich</a:t>
            </a:r>
            <a:r>
              <a:rPr lang="en-US" sz="1400" b="1" dirty="0">
                <a:solidFill>
                  <a:schemeClr val="tx1">
                    <a:lumMod val="85000"/>
                    <a:lumOff val="15000"/>
                  </a:schemeClr>
                </a:solidFill>
                <a:latin typeface="Verdana" panose="020B0604030504040204" pitchFamily="34" charset="0"/>
                <a:ea typeface="Verdana" panose="020B0604030504040204" pitchFamily="34" charset="0"/>
              </a:rPr>
              <a:t> </a:t>
            </a:r>
            <a:r>
              <a:rPr lang="en-US" sz="1400" b="1" dirty="0" err="1">
                <a:solidFill>
                  <a:schemeClr val="tx1">
                    <a:lumMod val="85000"/>
                    <a:lumOff val="15000"/>
                  </a:schemeClr>
                </a:solidFill>
                <a:latin typeface="Verdana" panose="020B0604030504040204" pitchFamily="34" charset="0"/>
                <a:ea typeface="Verdana" panose="020B0604030504040204" pitchFamily="34" charset="0"/>
              </a:rPr>
              <a:t>Abdullazyanov</a:t>
            </a:r>
            <a:br>
              <a:rPr lang="ru-RU" sz="3600" b="1" dirty="0">
                <a:solidFill>
                  <a:schemeClr val="tx1">
                    <a:lumMod val="85000"/>
                    <a:lumOff val="15000"/>
                  </a:schemeClr>
                </a:solidFill>
                <a:latin typeface="Verdana" panose="020B0604030504040204" pitchFamily="34" charset="0"/>
                <a:ea typeface="Verdana" panose="020B0604030504040204" pitchFamily="34" charset="0"/>
              </a:rPr>
            </a:br>
            <a:r>
              <a:rPr lang="en-US" sz="1200" dirty="0">
                <a:solidFill>
                  <a:schemeClr val="tx1">
                    <a:lumMod val="85000"/>
                    <a:lumOff val="15000"/>
                  </a:schemeClr>
                </a:solidFill>
                <a:latin typeface="Verdana" panose="020B0604030504040204" pitchFamily="34" charset="0"/>
                <a:ea typeface="Verdana" panose="020B0604030504040204" pitchFamily="34" charset="0"/>
              </a:rPr>
              <a:t>Rector</a:t>
            </a:r>
            <a:endParaRPr lang="ru-RU" sz="1200" dirty="0">
              <a:solidFill>
                <a:schemeClr val="tx1">
                  <a:lumMod val="85000"/>
                  <a:lumOff val="15000"/>
                </a:schemeClr>
              </a:solidFill>
              <a:latin typeface="Verdana" panose="020B0604030504040204" pitchFamily="34" charset="0"/>
              <a:ea typeface="Verdana" panose="020B0604030504040204" pitchFamily="34" charset="0"/>
            </a:endParaRPr>
          </a:p>
        </p:txBody>
      </p:sp>
      <p:sp>
        <p:nvSpPr>
          <p:cNvPr id="11" name="Заголовок 6"/>
          <p:cNvSpPr txBox="1">
            <a:spLocks/>
          </p:cNvSpPr>
          <p:nvPr/>
        </p:nvSpPr>
        <p:spPr>
          <a:xfrm>
            <a:off x="623888" y="6188338"/>
            <a:ext cx="5472111" cy="5660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200" dirty="0">
                <a:solidFill>
                  <a:schemeClr val="tx1">
                    <a:lumMod val="85000"/>
                    <a:lumOff val="15000"/>
                  </a:schemeClr>
                </a:solidFill>
                <a:latin typeface="Verdana" panose="020B0604030504040204" pitchFamily="34" charset="0"/>
                <a:ea typeface="Verdana" panose="020B0604030504040204" pitchFamily="34" charset="0"/>
              </a:rPr>
              <a:t>10.09.2021</a:t>
            </a:r>
          </a:p>
        </p:txBody>
      </p:sp>
      <p:pic>
        <p:nvPicPr>
          <p:cNvPr id="16" name="Picture 2" descr="https://rykovodstvo.ru/pars_docs/refs/124/123707/123707_html_m3ff85e4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6040" y="173255"/>
            <a:ext cx="1091894" cy="10090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000630" y="1182286"/>
            <a:ext cx="2122714" cy="738664"/>
          </a:xfrm>
          <a:prstGeom prst="rect">
            <a:avLst/>
          </a:prstGeom>
          <a:noFill/>
        </p:spPr>
        <p:txBody>
          <a:bodyPr wrap="square" rtlCol="0">
            <a:spAutoFit/>
          </a:bodyPr>
          <a:lstStyle/>
          <a:p>
            <a:pPr algn="ctr"/>
            <a:r>
              <a:rPr lang="en-US" sz="1400" b="1" dirty="0">
                <a:latin typeface="Verdana" panose="020B0604030504040204" pitchFamily="34" charset="0"/>
                <a:ea typeface="Verdana" panose="020B0604030504040204" pitchFamily="34" charset="0"/>
              </a:rPr>
              <a:t>Kazan State Power Engineering University</a:t>
            </a:r>
            <a:endParaRPr lang="ru-RU" sz="1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1049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525" y="163470"/>
            <a:ext cx="2136849" cy="421004"/>
          </a:xfrm>
          <a:prstGeom prst="rect">
            <a:avLst/>
          </a:prstGeom>
        </p:spPr>
      </p:pic>
      <p:sp>
        <p:nvSpPr>
          <p:cNvPr id="4" name="Заголовок 6"/>
          <p:cNvSpPr txBox="1">
            <a:spLocks/>
          </p:cNvSpPr>
          <p:nvPr/>
        </p:nvSpPr>
        <p:spPr>
          <a:xfrm>
            <a:off x="999931" y="7002"/>
            <a:ext cx="9605364" cy="12716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en-US" sz="2400" b="1" dirty="0">
                <a:solidFill>
                  <a:srgbClr val="001B71"/>
                </a:solidFill>
                <a:latin typeface="Verdana" panose="020B0604030504040204" pitchFamily="34" charset="0"/>
                <a:ea typeface="Verdana" panose="020B0604030504040204" pitchFamily="34" charset="0"/>
              </a:rPr>
              <a:t>Strategic project</a:t>
            </a:r>
            <a:r>
              <a:rPr lang="ru-RU" sz="2400" b="1" dirty="0">
                <a:solidFill>
                  <a:srgbClr val="001B71"/>
                </a:solidFill>
                <a:latin typeface="Verdana" panose="020B0604030504040204" pitchFamily="34" charset="0"/>
                <a:ea typeface="Verdana" panose="020B0604030504040204" pitchFamily="34" charset="0"/>
              </a:rPr>
              <a:t>: </a:t>
            </a:r>
          </a:p>
          <a:p>
            <a:pPr algn="ctr">
              <a:lnSpc>
                <a:spcPct val="100000"/>
              </a:lnSpc>
            </a:pPr>
            <a:r>
              <a:rPr lang="ru-RU" sz="2000" b="1" dirty="0">
                <a:solidFill>
                  <a:srgbClr val="EA0029"/>
                </a:solidFill>
                <a:latin typeface="Verdana" panose="020B0604030504040204" pitchFamily="34" charset="0"/>
                <a:ea typeface="Verdana" panose="020B0604030504040204" pitchFamily="34" charset="0"/>
              </a:rPr>
              <a:t> </a:t>
            </a:r>
            <a:r>
              <a:rPr lang="en-US" sz="2000" b="1" dirty="0">
                <a:solidFill>
                  <a:srgbClr val="EA0029"/>
                </a:solidFill>
                <a:latin typeface="Verdana" panose="020B0604030504040204" pitchFamily="34" charset="0"/>
                <a:ea typeface="Verdana" panose="020B0604030504040204" pitchFamily="34" charset="0"/>
              </a:rPr>
              <a:t>Establishment of  The Center of Development of “green technologies” for electricity generation by using renewable sources of energy</a:t>
            </a:r>
            <a:endParaRPr lang="ru-RU" sz="2000" b="1" dirty="0">
              <a:solidFill>
                <a:srgbClr val="EA0029"/>
              </a:solidFill>
              <a:latin typeface="Verdana" panose="020B0604030504040204" pitchFamily="34" charset="0"/>
              <a:ea typeface="Verdana" panose="020B060403050404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076316104"/>
              </p:ext>
            </p:extLst>
          </p:nvPr>
        </p:nvGraphicFramePr>
        <p:xfrm>
          <a:off x="272716" y="2186987"/>
          <a:ext cx="11646568" cy="4655090"/>
        </p:xfrm>
        <a:graphic>
          <a:graphicData uri="http://schemas.openxmlformats.org/drawingml/2006/table">
            <a:tbl>
              <a:tblPr firstRow="1" bandRow="1">
                <a:tableStyleId>{5C22544A-7EE6-4342-B048-85BDC9FD1C3A}</a:tableStyleId>
              </a:tblPr>
              <a:tblGrid>
                <a:gridCol w="7923534">
                  <a:extLst>
                    <a:ext uri="{9D8B030D-6E8A-4147-A177-3AD203B41FA5}">
                      <a16:colId xmlns:a16="http://schemas.microsoft.com/office/drawing/2014/main" val="2935329716"/>
                    </a:ext>
                  </a:extLst>
                </a:gridCol>
                <a:gridCol w="3723034">
                  <a:extLst>
                    <a:ext uri="{9D8B030D-6E8A-4147-A177-3AD203B41FA5}">
                      <a16:colId xmlns:a16="http://schemas.microsoft.com/office/drawing/2014/main" val="3259242657"/>
                    </a:ext>
                  </a:extLst>
                </a:gridCol>
              </a:tblGrid>
              <a:tr h="332506">
                <a:tc>
                  <a:txBody>
                    <a:bodyPr/>
                    <a:lstStyle/>
                    <a:p>
                      <a:pPr algn="ctr"/>
                      <a:r>
                        <a:rPr lang="en-US" sz="1800" b="1" kern="1200" dirty="0">
                          <a:solidFill>
                            <a:schemeClr val="tx1">
                              <a:lumMod val="85000"/>
                              <a:lumOff val="15000"/>
                            </a:schemeClr>
                          </a:solidFill>
                          <a:latin typeface="Verdana" panose="020B0604030504040204" pitchFamily="34" charset="0"/>
                          <a:ea typeface="Verdana" panose="020B0604030504040204" pitchFamily="34" charset="0"/>
                          <a:cs typeface="+mj-cs"/>
                        </a:rPr>
                        <a:t>Expected results</a:t>
                      </a:r>
                      <a:endParaRPr lang="ru-RU" sz="1800" b="1" kern="1200" dirty="0">
                        <a:solidFill>
                          <a:schemeClr val="tx1">
                            <a:lumMod val="85000"/>
                            <a:lumOff val="15000"/>
                          </a:schemeClr>
                        </a:solidFill>
                        <a:latin typeface="Verdana" panose="020B0604030504040204" pitchFamily="34" charset="0"/>
                        <a:ea typeface="Verdana" panose="020B0604030504040204" pitchFamily="34" charset="0"/>
                        <a:cs typeface="+mj-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kern="1200" dirty="0">
                          <a:solidFill>
                            <a:schemeClr val="tx1">
                              <a:lumMod val="85000"/>
                              <a:lumOff val="15000"/>
                            </a:schemeClr>
                          </a:solidFill>
                          <a:latin typeface="Verdana" panose="020B0604030504040204" pitchFamily="34" charset="0"/>
                          <a:ea typeface="Verdana" panose="020B0604030504040204" pitchFamily="34" charset="0"/>
                          <a:cs typeface="+mj-cs"/>
                        </a:rPr>
                        <a:t>Partners</a:t>
                      </a:r>
                      <a:r>
                        <a:rPr lang="ru-RU" sz="1800" b="1" kern="1200" dirty="0">
                          <a:solidFill>
                            <a:schemeClr val="tx1">
                              <a:lumMod val="85000"/>
                              <a:lumOff val="15000"/>
                            </a:schemeClr>
                          </a:solidFill>
                          <a:latin typeface="Verdana" panose="020B0604030504040204" pitchFamily="34" charset="0"/>
                          <a:ea typeface="Verdana" panose="020B0604030504040204" pitchFamily="34" charset="0"/>
                          <a:cs typeface="+mj-cs"/>
                        </a:rPr>
                        <a:t> (</a:t>
                      </a:r>
                      <a:r>
                        <a:rPr lang="en-US" sz="1800" b="1" kern="1200" dirty="0">
                          <a:solidFill>
                            <a:schemeClr val="tx1">
                              <a:lumMod val="85000"/>
                              <a:lumOff val="15000"/>
                            </a:schemeClr>
                          </a:solidFill>
                          <a:latin typeface="Verdana" panose="020B0604030504040204" pitchFamily="34" charset="0"/>
                          <a:ea typeface="Verdana" panose="020B0604030504040204" pitchFamily="34" charset="0"/>
                          <a:cs typeface="+mj-cs"/>
                        </a:rPr>
                        <a:t>consortia)</a:t>
                      </a:r>
                      <a:endParaRPr lang="ru-RU" sz="1800" b="1" kern="1200" dirty="0">
                        <a:solidFill>
                          <a:schemeClr val="tx1">
                            <a:lumMod val="85000"/>
                            <a:lumOff val="15000"/>
                          </a:schemeClr>
                        </a:solidFill>
                        <a:latin typeface="Verdana" panose="020B0604030504040204" pitchFamily="34" charset="0"/>
                        <a:ea typeface="Verdana" panose="020B0604030504040204" pitchFamily="34" charset="0"/>
                        <a:cs typeface="+mj-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9625096"/>
                  </a:ext>
                </a:extLst>
              </a:tr>
              <a:tr h="4289330">
                <a:tc>
                  <a:txBody>
                    <a:bodyPr/>
                    <a:lstStyle/>
                    <a:p>
                      <a:pPr marL="285750" marR="0" lvl="0" indent="-285750" algn="l" defTabSz="914400" rtl="0" eaLnBrk="1" fontAlgn="auto" latinLnBrk="0" hangingPunct="1">
                        <a:lnSpc>
                          <a:spcPct val="100000"/>
                        </a:lnSpc>
                        <a:spcBef>
                          <a:spcPts val="0"/>
                        </a:spcBef>
                        <a:spcAft>
                          <a:spcPts val="0"/>
                        </a:spcAft>
                        <a:buClr>
                          <a:srgbClr val="EA0029"/>
                        </a:buClr>
                        <a:buSzPct val="120000"/>
                        <a:buFont typeface="Arial" panose="020B0604020202020204" pitchFamily="34" charset="0"/>
                        <a:buChar char="•"/>
                        <a:tabLst/>
                        <a:defRPr/>
                      </a:pPr>
                      <a:r>
                        <a:rPr lang="en-US" sz="1600" kern="1200" dirty="0">
                          <a:solidFill>
                            <a:schemeClr val="dk1"/>
                          </a:solidFill>
                          <a:effectLst/>
                          <a:latin typeface="Verdana" panose="020B0604030504040204" pitchFamily="34" charset="0"/>
                          <a:ea typeface="Verdana" panose="020B0604030504040204" pitchFamily="34" charset="0"/>
                          <a:cs typeface="+mn-cs"/>
                        </a:rPr>
                        <a:t>Bachelor’s and Master’s EPs </a:t>
                      </a:r>
                      <a:r>
                        <a:rPr lang="ru-RU" sz="1600" kern="1200" dirty="0">
                          <a:solidFill>
                            <a:schemeClr val="dk1"/>
                          </a:solidFill>
                          <a:effectLst/>
                          <a:latin typeface="Verdana" panose="020B0604030504040204" pitchFamily="34" charset="0"/>
                          <a:ea typeface="Verdana" panose="020B0604030504040204" pitchFamily="34" charset="0"/>
                          <a:cs typeface="+mn-cs"/>
                        </a:rPr>
                        <a:t>– 2024 г.</a:t>
                      </a:r>
                    </a:p>
                    <a:p>
                      <a:pPr marL="285750" indent="-285750">
                        <a:lnSpc>
                          <a:spcPct val="100000"/>
                        </a:lnSpc>
                        <a:buClr>
                          <a:srgbClr val="EA0029"/>
                        </a:buClr>
                        <a:buSzPct val="120000"/>
                        <a:buFont typeface="Arial" panose="020B0604020202020204" pitchFamily="34" charset="0"/>
                        <a:buChar char="•"/>
                      </a:pPr>
                      <a:r>
                        <a:rPr lang="en-US" sz="1600" kern="1200" dirty="0">
                          <a:solidFill>
                            <a:schemeClr val="dk1"/>
                          </a:solidFill>
                          <a:effectLst/>
                          <a:latin typeface="Verdana" panose="020B0604030504040204" pitchFamily="34" charset="0"/>
                          <a:ea typeface="Verdana" panose="020B0604030504040204" pitchFamily="34" charset="0"/>
                          <a:cs typeface="+mn-cs"/>
                        </a:rPr>
                        <a:t>Scientific center for studies of promising technologies for generation and use electricity produced from RSEs</a:t>
                      </a:r>
                      <a:r>
                        <a:rPr lang="ru-RU" sz="1600" kern="1200" dirty="0">
                          <a:solidFill>
                            <a:schemeClr val="dk1"/>
                          </a:solidFill>
                          <a:effectLst/>
                          <a:latin typeface="Verdana" panose="020B0604030504040204" pitchFamily="34" charset="0"/>
                          <a:ea typeface="Verdana" panose="020B0604030504040204" pitchFamily="34" charset="0"/>
                          <a:cs typeface="+mn-cs"/>
                        </a:rPr>
                        <a:t> – 2023.</a:t>
                      </a:r>
                    </a:p>
                    <a:p>
                      <a:pPr marL="285750" indent="-285750">
                        <a:lnSpc>
                          <a:spcPct val="100000"/>
                        </a:lnSpc>
                        <a:buClr>
                          <a:srgbClr val="EA0029"/>
                        </a:buClr>
                        <a:buSzPct val="120000"/>
                        <a:buFont typeface="Arial" panose="020B0604020202020204" pitchFamily="34" charset="0"/>
                        <a:buChar char="•"/>
                      </a:pPr>
                      <a:r>
                        <a:rPr lang="en-US" sz="1600" kern="1200" dirty="0">
                          <a:solidFill>
                            <a:schemeClr val="dk1"/>
                          </a:solidFill>
                          <a:effectLst/>
                          <a:latin typeface="Verdana" panose="020B0604030504040204" pitchFamily="34" charset="0"/>
                          <a:ea typeface="Verdana" panose="020B0604030504040204" pitchFamily="34" charset="0"/>
                          <a:cs typeface="+mn-cs"/>
                        </a:rPr>
                        <a:t>Polygon for drilling and implementation of technologies of combined electricity generation using RSE and their efficient integration into the existing power systems</a:t>
                      </a:r>
                      <a:r>
                        <a:rPr lang="ru-RU" sz="1600" kern="1200" dirty="0">
                          <a:solidFill>
                            <a:schemeClr val="dk1"/>
                          </a:solidFill>
                          <a:effectLst/>
                          <a:latin typeface="Verdana" panose="020B0604030504040204" pitchFamily="34" charset="0"/>
                          <a:ea typeface="Verdana" panose="020B0604030504040204" pitchFamily="34" charset="0"/>
                          <a:cs typeface="+mn-cs"/>
                        </a:rPr>
                        <a:t>– 2025.</a:t>
                      </a:r>
                    </a:p>
                    <a:p>
                      <a:pPr marL="285750" indent="-285750">
                        <a:lnSpc>
                          <a:spcPct val="100000"/>
                        </a:lnSpc>
                        <a:buClr>
                          <a:srgbClr val="EA0029"/>
                        </a:buClr>
                        <a:buSzPct val="120000"/>
                        <a:buFont typeface="Arial" panose="020B0604020202020204" pitchFamily="34" charset="0"/>
                        <a:buChar char="•"/>
                      </a:pPr>
                      <a:r>
                        <a:rPr lang="en-US" sz="1600" kern="1200" dirty="0">
                          <a:solidFill>
                            <a:schemeClr val="dk1"/>
                          </a:solidFill>
                          <a:effectLst/>
                          <a:latin typeface="Verdana" panose="020B0604030504040204" pitchFamily="34" charset="0"/>
                          <a:ea typeface="Verdana" panose="020B0604030504040204" pitchFamily="34" charset="0"/>
                          <a:cs typeface="+mn-cs"/>
                        </a:rPr>
                        <a:t>New methods for defining the best sites for location of wind mills, solar plants and small hydropower stations, calculation of their power potential and improvement of their operation</a:t>
                      </a:r>
                      <a:r>
                        <a:rPr lang="ru-RU" sz="1600" kern="1200" dirty="0">
                          <a:solidFill>
                            <a:schemeClr val="dk1"/>
                          </a:solidFill>
                          <a:effectLst/>
                          <a:latin typeface="Verdana" panose="020B0604030504040204" pitchFamily="34" charset="0"/>
                          <a:ea typeface="Verdana" panose="020B0604030504040204" pitchFamily="34" charset="0"/>
                          <a:cs typeface="+mn-cs"/>
                        </a:rPr>
                        <a:t> –</a:t>
                      </a:r>
                      <a:r>
                        <a:rPr lang="ru-RU" sz="1600" kern="1200" baseline="0" dirty="0">
                          <a:solidFill>
                            <a:schemeClr val="dk1"/>
                          </a:solidFill>
                          <a:effectLst/>
                          <a:latin typeface="Verdana" panose="020B0604030504040204" pitchFamily="34" charset="0"/>
                          <a:ea typeface="Verdana" panose="020B0604030504040204" pitchFamily="34" charset="0"/>
                          <a:cs typeface="+mn-cs"/>
                        </a:rPr>
                        <a:t> </a:t>
                      </a:r>
                      <a:r>
                        <a:rPr lang="ru-RU" sz="1600" kern="1200" dirty="0">
                          <a:solidFill>
                            <a:schemeClr val="dk1"/>
                          </a:solidFill>
                          <a:effectLst/>
                          <a:latin typeface="Verdana" panose="020B0604030504040204" pitchFamily="34" charset="0"/>
                          <a:ea typeface="Verdana" panose="020B0604030504040204" pitchFamily="34" charset="0"/>
                          <a:cs typeface="+mn-cs"/>
                        </a:rPr>
                        <a:t>2024. </a:t>
                      </a:r>
                    </a:p>
                    <a:p>
                      <a:pPr marL="285750" indent="-285750">
                        <a:lnSpc>
                          <a:spcPct val="100000"/>
                        </a:lnSpc>
                        <a:buClr>
                          <a:srgbClr val="EA0029"/>
                        </a:buClr>
                        <a:buSzPct val="120000"/>
                        <a:buFont typeface="Arial" panose="020B0604020202020204" pitchFamily="34" charset="0"/>
                        <a:buChar char="•"/>
                      </a:pPr>
                      <a:r>
                        <a:rPr lang="en-US" sz="1600" kern="1200" dirty="0">
                          <a:solidFill>
                            <a:schemeClr val="dk1"/>
                          </a:solidFill>
                          <a:effectLst/>
                          <a:latin typeface="Verdana" panose="020B0604030504040204" pitchFamily="34" charset="0"/>
                          <a:ea typeface="Verdana" panose="020B0604030504040204" pitchFamily="34" charset="0"/>
                          <a:cs typeface="+mn-cs"/>
                        </a:rPr>
                        <a:t>New ways of assessment of the impact the RSE generation facilities on ecological problems related to their production, use and disposal and on their contribution into decreasing the emission of “greenhouse” gases – methane and CO2 into the atmosphere</a:t>
                      </a:r>
                      <a:r>
                        <a:rPr lang="ru-RU" sz="1600" kern="1200" dirty="0">
                          <a:solidFill>
                            <a:schemeClr val="dk1"/>
                          </a:solidFill>
                          <a:effectLst/>
                          <a:latin typeface="Verdana" panose="020B0604030504040204" pitchFamily="34" charset="0"/>
                          <a:ea typeface="Verdana" panose="020B0604030504040204" pitchFamily="34" charset="0"/>
                          <a:cs typeface="+mn-cs"/>
                        </a:rPr>
                        <a:t> – 2024.</a:t>
                      </a:r>
                    </a:p>
                    <a:p>
                      <a:pPr marL="285750" indent="-285750">
                        <a:lnSpc>
                          <a:spcPct val="100000"/>
                        </a:lnSpc>
                        <a:buClr>
                          <a:srgbClr val="EA0029"/>
                        </a:buClr>
                        <a:buSzPct val="120000"/>
                        <a:buFont typeface="Arial" panose="020B0604020202020204" pitchFamily="34" charset="0"/>
                        <a:buChar char="•"/>
                      </a:pPr>
                      <a:r>
                        <a:rPr lang="en-US" sz="1600" kern="1200" dirty="0">
                          <a:solidFill>
                            <a:schemeClr val="dk1"/>
                          </a:solidFill>
                          <a:effectLst/>
                          <a:latin typeface="Verdana" panose="020B0604030504040204" pitchFamily="34" charset="0"/>
                          <a:ea typeface="Verdana" panose="020B0604030504040204" pitchFamily="34" charset="0"/>
                          <a:cs typeface="+mn-cs"/>
                        </a:rPr>
                        <a:t>Use of the received IPR for construction of </a:t>
                      </a:r>
                      <a:r>
                        <a:rPr lang="ru-RU" sz="1600" kern="1200" dirty="0">
                          <a:solidFill>
                            <a:schemeClr val="dk1"/>
                          </a:solidFill>
                          <a:effectLst/>
                          <a:latin typeface="Verdana" panose="020B0604030504040204" pitchFamily="34" charset="0"/>
                          <a:ea typeface="Verdana" panose="020B0604030504040204" pitchFamily="34" charset="0"/>
                          <a:cs typeface="+mn-cs"/>
                        </a:rPr>
                        <a:t> 4 </a:t>
                      </a:r>
                      <a:r>
                        <a:rPr lang="en-US" sz="1600" kern="1200" dirty="0">
                          <a:solidFill>
                            <a:schemeClr val="dk1"/>
                          </a:solidFill>
                          <a:effectLst/>
                          <a:latin typeface="Verdana" panose="020B0604030504040204" pitchFamily="34" charset="0"/>
                          <a:ea typeface="Verdana" panose="020B0604030504040204" pitchFamily="34" charset="0"/>
                          <a:cs typeface="+mn-cs"/>
                        </a:rPr>
                        <a:t>WPP with the capacity from</a:t>
                      </a:r>
                      <a:r>
                        <a:rPr lang="ru-RU" sz="1600" kern="1200" dirty="0">
                          <a:solidFill>
                            <a:schemeClr val="dk1"/>
                          </a:solidFill>
                          <a:effectLst/>
                          <a:latin typeface="Verdana" panose="020B0604030504040204" pitchFamily="34" charset="0"/>
                          <a:ea typeface="Verdana" panose="020B0604030504040204" pitchFamily="34" charset="0"/>
                          <a:cs typeface="+mn-cs"/>
                        </a:rPr>
                        <a:t> 60</a:t>
                      </a:r>
                      <a:r>
                        <a:rPr lang="en-US" sz="1600" kern="1200" dirty="0">
                          <a:solidFill>
                            <a:schemeClr val="dk1"/>
                          </a:solidFill>
                          <a:effectLst/>
                          <a:latin typeface="Verdana" panose="020B0604030504040204" pitchFamily="34" charset="0"/>
                          <a:ea typeface="Verdana" panose="020B0604030504040204" pitchFamily="34" charset="0"/>
                          <a:cs typeface="+mn-cs"/>
                        </a:rPr>
                        <a:t> to</a:t>
                      </a:r>
                      <a:r>
                        <a:rPr lang="ru-RU" sz="1600" kern="1200" dirty="0">
                          <a:solidFill>
                            <a:schemeClr val="dk1"/>
                          </a:solidFill>
                          <a:effectLst/>
                          <a:latin typeface="Verdana" panose="020B0604030504040204" pitchFamily="34" charset="0"/>
                          <a:ea typeface="Verdana" panose="020B0604030504040204" pitchFamily="34" charset="0"/>
                          <a:cs typeface="+mn-cs"/>
                        </a:rPr>
                        <a:t> 210 </a:t>
                      </a:r>
                      <a:r>
                        <a:rPr lang="en-US" sz="1600" kern="1200" dirty="0" err="1">
                          <a:solidFill>
                            <a:schemeClr val="dk1"/>
                          </a:solidFill>
                          <a:effectLst/>
                          <a:latin typeface="Verdana" panose="020B0604030504040204" pitchFamily="34" charset="0"/>
                          <a:ea typeface="Verdana" panose="020B0604030504040204" pitchFamily="34" charset="0"/>
                          <a:cs typeface="+mn-cs"/>
                        </a:rPr>
                        <a:t>Mwatt</a:t>
                      </a:r>
                      <a:r>
                        <a:rPr lang="en-US" sz="1600" kern="1200" dirty="0">
                          <a:solidFill>
                            <a:schemeClr val="dk1"/>
                          </a:solidFill>
                          <a:effectLst/>
                          <a:latin typeface="Verdana" panose="020B0604030504040204" pitchFamily="34" charset="0"/>
                          <a:ea typeface="Verdana" panose="020B0604030504040204" pitchFamily="34" charset="0"/>
                          <a:cs typeface="+mn-cs"/>
                        </a:rPr>
                        <a:t> and </a:t>
                      </a:r>
                      <a:r>
                        <a:rPr lang="ru-RU" sz="1600" kern="1200" baseline="0" dirty="0">
                          <a:solidFill>
                            <a:schemeClr val="dk1"/>
                          </a:solidFill>
                          <a:effectLst/>
                          <a:latin typeface="Verdana" panose="020B0604030504040204" pitchFamily="34" charset="0"/>
                          <a:ea typeface="Verdana" panose="020B0604030504040204" pitchFamily="34" charset="0"/>
                          <a:cs typeface="+mn-cs"/>
                        </a:rPr>
                        <a:t>3 </a:t>
                      </a:r>
                      <a:r>
                        <a:rPr lang="en-US" sz="1600" kern="1200" baseline="0" dirty="0">
                          <a:solidFill>
                            <a:schemeClr val="dk1"/>
                          </a:solidFill>
                          <a:effectLst/>
                          <a:latin typeface="Verdana" panose="020B0604030504040204" pitchFamily="34" charset="0"/>
                          <a:ea typeface="Verdana" panose="020B0604030504040204" pitchFamily="34" charset="0"/>
                          <a:cs typeface="+mn-cs"/>
                        </a:rPr>
                        <a:t>SPP  with the capacity up to </a:t>
                      </a:r>
                      <a:r>
                        <a:rPr lang="ru-RU" sz="1600" kern="1200" dirty="0">
                          <a:solidFill>
                            <a:schemeClr val="dk1"/>
                          </a:solidFill>
                          <a:effectLst/>
                          <a:latin typeface="Verdana" panose="020B0604030504040204" pitchFamily="34" charset="0"/>
                          <a:ea typeface="Verdana" panose="020B0604030504040204" pitchFamily="34" charset="0"/>
                          <a:cs typeface="+mn-cs"/>
                        </a:rPr>
                        <a:t>15 </a:t>
                      </a:r>
                      <a:r>
                        <a:rPr lang="en-US" sz="1600" kern="1200" dirty="0" err="1">
                          <a:solidFill>
                            <a:schemeClr val="dk1"/>
                          </a:solidFill>
                          <a:effectLst/>
                          <a:latin typeface="Verdana" panose="020B0604030504040204" pitchFamily="34" charset="0"/>
                          <a:ea typeface="Verdana" panose="020B0604030504040204" pitchFamily="34" charset="0"/>
                          <a:cs typeface="+mn-cs"/>
                        </a:rPr>
                        <a:t>Mwatt</a:t>
                      </a:r>
                      <a:r>
                        <a:rPr lang="ru-RU" sz="1600" kern="1200" baseline="0" dirty="0">
                          <a:solidFill>
                            <a:schemeClr val="dk1"/>
                          </a:solidFill>
                          <a:effectLst/>
                          <a:latin typeface="Verdana" panose="020B0604030504040204" pitchFamily="34" charset="0"/>
                          <a:ea typeface="Verdana" panose="020B0604030504040204" pitchFamily="34" charset="0"/>
                          <a:cs typeface="+mn-cs"/>
                        </a:rPr>
                        <a:t> </a:t>
                      </a:r>
                      <a:r>
                        <a:rPr lang="ru-RU" sz="1600" kern="1200" dirty="0">
                          <a:solidFill>
                            <a:schemeClr val="dk1"/>
                          </a:solidFill>
                          <a:effectLst/>
                          <a:latin typeface="Verdana" panose="020B0604030504040204" pitchFamily="34" charset="0"/>
                          <a:ea typeface="Verdana" panose="020B0604030504040204" pitchFamily="34" charset="0"/>
                          <a:cs typeface="+mn-cs"/>
                        </a:rPr>
                        <a:t>– 2026</a:t>
                      </a:r>
                      <a:r>
                        <a:rPr lang="ru-RU" sz="1600" kern="1200" baseline="0" dirty="0">
                          <a:solidFill>
                            <a:schemeClr val="dk1"/>
                          </a:solidFill>
                          <a:effectLst/>
                          <a:latin typeface="Verdana" panose="020B0604030504040204" pitchFamily="34" charset="0"/>
                          <a:ea typeface="Verdana" panose="020B0604030504040204" pitchFamily="34" charset="0"/>
                          <a:cs typeface="+mn-cs"/>
                        </a:rPr>
                        <a:t>.</a:t>
                      </a:r>
                      <a:endParaRPr lang="ru-RU" sz="1600" kern="1200" dirty="0">
                        <a:solidFill>
                          <a:schemeClr val="dk1"/>
                        </a:solidFill>
                        <a:effectLst/>
                        <a:latin typeface="Verdana" panose="020B0604030504040204" pitchFamily="34" charset="0"/>
                        <a:ea typeface="Verdana" panose="020B0604030504040204" pitchFamily="34" charset="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PJSC </a:t>
                      </a:r>
                      <a:r>
                        <a:rPr lang="en-US" sz="1600" kern="1200" dirty="0" err="1">
                          <a:solidFill>
                            <a:schemeClr val="dk1"/>
                          </a:solidFill>
                          <a:effectLst/>
                          <a:latin typeface="Verdana" panose="020B0604030504040204" pitchFamily="34" charset="0"/>
                          <a:ea typeface="Verdana" panose="020B0604030504040204" pitchFamily="34" charset="0"/>
                          <a:cs typeface="+mn-cs"/>
                        </a:rPr>
                        <a:t>Tatneft</a:t>
                      </a:r>
                      <a:r>
                        <a:rPr lang="en-US" sz="1600" kern="1200" dirty="0">
                          <a:solidFill>
                            <a:schemeClr val="dk1"/>
                          </a:solidFill>
                          <a:effectLst/>
                          <a:latin typeface="Verdana" panose="020B0604030504040204" pitchFamily="34" charset="0"/>
                          <a:ea typeface="Verdana" panose="020B0604030504040204" pitchFamily="34" charset="0"/>
                          <a:cs typeface="+mn-cs"/>
                        </a:rPr>
                        <a:t> </a:t>
                      </a: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PJSC Enel Russia</a:t>
                      </a:r>
                      <a:r>
                        <a:rPr lang="ru-RU" sz="1600" kern="1200" dirty="0">
                          <a:solidFill>
                            <a:schemeClr val="dk1"/>
                          </a:solidFill>
                          <a:effectLst/>
                          <a:latin typeface="Verdana" panose="020B0604030504040204" pitchFamily="34" charset="0"/>
                          <a:ea typeface="Verdana" panose="020B0604030504040204" pitchFamily="34" charset="0"/>
                          <a:cs typeface="+mn-cs"/>
                        </a:rPr>
                        <a:t>; </a:t>
                      </a: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PJSC </a:t>
                      </a:r>
                      <a:r>
                        <a:rPr lang="en-US" sz="1600" kern="1200" dirty="0" err="1">
                          <a:solidFill>
                            <a:schemeClr val="dk1"/>
                          </a:solidFill>
                          <a:effectLst/>
                          <a:latin typeface="Verdana" panose="020B0604030504040204" pitchFamily="34" charset="0"/>
                          <a:ea typeface="Verdana" panose="020B0604030504040204" pitchFamily="34" charset="0"/>
                          <a:cs typeface="+mn-cs"/>
                        </a:rPr>
                        <a:t>Fortum</a:t>
                      </a:r>
                      <a:r>
                        <a:rPr lang="ru-RU" sz="1600" kern="1200" dirty="0">
                          <a:solidFill>
                            <a:schemeClr val="dk1"/>
                          </a:solidFill>
                          <a:effectLst/>
                          <a:latin typeface="Verdana" panose="020B0604030504040204" pitchFamily="34" charset="0"/>
                          <a:ea typeface="Verdana" panose="020B0604030504040204" pitchFamily="34" charset="0"/>
                          <a:cs typeface="+mn-cs"/>
                        </a:rPr>
                        <a:t> </a:t>
                      </a: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PJSC </a:t>
                      </a:r>
                      <a:r>
                        <a:rPr lang="en-US" sz="1600" kern="1200" dirty="0" err="1">
                          <a:solidFill>
                            <a:schemeClr val="dk1"/>
                          </a:solidFill>
                          <a:effectLst/>
                          <a:latin typeface="Verdana" panose="020B0604030504040204" pitchFamily="34" charset="0"/>
                          <a:ea typeface="Verdana" panose="020B0604030504040204" pitchFamily="34" charset="0"/>
                          <a:cs typeface="+mn-cs"/>
                        </a:rPr>
                        <a:t>Sibur</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East-Kazakhstan State Technical University</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Ulyanovsk State Technical University</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err="1">
                          <a:solidFill>
                            <a:schemeClr val="dk1"/>
                          </a:solidFill>
                          <a:effectLst/>
                          <a:latin typeface="Verdana" panose="020B0604030504040204" pitchFamily="34" charset="0"/>
                          <a:ea typeface="Verdana" panose="020B0604030504040204" pitchFamily="34" charset="0"/>
                          <a:cs typeface="+mn-cs"/>
                        </a:rPr>
                        <a:t>StPPU</a:t>
                      </a:r>
                      <a:r>
                        <a:rPr lang="en-US" sz="1600" kern="1200" dirty="0">
                          <a:solidFill>
                            <a:schemeClr val="dk1"/>
                          </a:solidFill>
                          <a:effectLst/>
                          <a:latin typeface="Verdana" panose="020B0604030504040204" pitchFamily="34" charset="0"/>
                          <a:ea typeface="Verdana" panose="020B0604030504040204" pitchFamily="34" charset="0"/>
                          <a:cs typeface="+mn-cs"/>
                        </a:rPr>
                        <a:t> after Peter the Great</a:t>
                      </a:r>
                      <a:r>
                        <a:rPr lang="ru-RU" sz="1600" kern="1200" dirty="0">
                          <a:solidFill>
                            <a:schemeClr val="dk1"/>
                          </a:solidFill>
                          <a:effectLst/>
                          <a:latin typeface="Verdana" panose="020B0604030504040204" pitchFamily="34" charset="0"/>
                          <a:ea typeface="Verdana" panose="020B0604030504040204" pitchFamily="34" charset="0"/>
                          <a:cs typeface="+mn-cs"/>
                        </a:rPr>
                        <a:t>; </a:t>
                      </a: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KNRTU</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endParaRPr lang="ru-RU" sz="1400" kern="1200" dirty="0">
                        <a:solidFill>
                          <a:schemeClr val="tx1">
                            <a:lumMod val="85000"/>
                            <a:lumOff val="15000"/>
                          </a:schemeClr>
                        </a:solidFill>
                        <a:latin typeface="Verdana" panose="020B0604030504040204" pitchFamily="34" charset="0"/>
                        <a:ea typeface="Verdana" panose="020B0604030504040204" pitchFamily="34" charset="0"/>
                        <a:cs typeface="+mj-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60923925"/>
                  </a:ext>
                </a:extLst>
              </a:tr>
            </a:tbl>
          </a:graphicData>
        </a:graphic>
      </p:graphicFrame>
      <p:graphicFrame>
        <p:nvGraphicFramePr>
          <p:cNvPr id="10" name="Таблица 9">
            <a:extLst>
              <a:ext uri="{FF2B5EF4-FFF2-40B4-BE49-F238E27FC236}">
                <a16:creationId xmlns:a16="http://schemas.microsoft.com/office/drawing/2014/main" id="{B954E326-4218-4941-837F-72F361AFAC1E}"/>
              </a:ext>
            </a:extLst>
          </p:cNvPr>
          <p:cNvGraphicFramePr>
            <a:graphicFrameLocks noGrp="1"/>
          </p:cNvGraphicFramePr>
          <p:nvPr>
            <p:extLst>
              <p:ext uri="{D42A27DB-BD31-4B8C-83A1-F6EECF244321}">
                <p14:modId xmlns:p14="http://schemas.microsoft.com/office/powerpoint/2010/main" val="1576972673"/>
              </p:ext>
            </p:extLst>
          </p:nvPr>
        </p:nvGraphicFramePr>
        <p:xfrm>
          <a:off x="214525" y="1657644"/>
          <a:ext cx="12144550" cy="579120"/>
        </p:xfrm>
        <a:graphic>
          <a:graphicData uri="http://schemas.openxmlformats.org/drawingml/2006/table">
            <a:tbl>
              <a:tblPr firstRow="1" bandRow="1">
                <a:tableStyleId>{5C22544A-7EE6-4342-B048-85BDC9FD1C3A}</a:tableStyleId>
              </a:tblPr>
              <a:tblGrid>
                <a:gridCol w="12144550">
                  <a:extLst>
                    <a:ext uri="{9D8B030D-6E8A-4147-A177-3AD203B41FA5}">
                      <a16:colId xmlns:a16="http://schemas.microsoft.com/office/drawing/2014/main" val="2935329716"/>
                    </a:ext>
                  </a:extLst>
                </a:gridCol>
              </a:tblGrid>
              <a:tr h="210502">
                <a:tc>
                  <a:txBody>
                    <a:bodyPr/>
                    <a:lstStyle/>
                    <a:p>
                      <a:pPr algn="ctr"/>
                      <a:r>
                        <a:rPr lang="en-US" sz="1600" b="1" u="sng" kern="1200" dirty="0">
                          <a:solidFill>
                            <a:schemeClr val="tx1"/>
                          </a:solidFill>
                          <a:effectLst/>
                          <a:latin typeface="Verdana" panose="020B0604030504040204" pitchFamily="34" charset="0"/>
                          <a:ea typeface="Verdana" panose="020B0604030504040204" pitchFamily="34" charset="0"/>
                          <a:cs typeface="+mn-cs"/>
                        </a:rPr>
                        <a:t>Objective</a:t>
                      </a:r>
                      <a:r>
                        <a:rPr lang="ru-RU" sz="1600" b="1" u="sng" kern="1200" baseline="0" dirty="0">
                          <a:solidFill>
                            <a:schemeClr val="tx1"/>
                          </a:solidFill>
                          <a:effectLst/>
                          <a:latin typeface="Verdana" panose="020B0604030504040204" pitchFamily="34" charset="0"/>
                          <a:ea typeface="Verdana" panose="020B0604030504040204" pitchFamily="34" charset="0"/>
                          <a:cs typeface="+mn-cs"/>
                        </a:rPr>
                        <a:t> </a:t>
                      </a:r>
                      <a:r>
                        <a:rPr lang="ru-RU" sz="1600" b="1" kern="1200" dirty="0">
                          <a:solidFill>
                            <a:schemeClr val="tx1"/>
                          </a:solidFill>
                          <a:effectLst/>
                          <a:latin typeface="Verdana" panose="020B0604030504040204" pitchFamily="34" charset="0"/>
                          <a:ea typeface="Verdana" panose="020B0604030504040204" pitchFamily="34" charset="0"/>
                          <a:cs typeface="+mn-cs"/>
                        </a:rPr>
                        <a:t>– </a:t>
                      </a:r>
                      <a:r>
                        <a:rPr lang="en-US" sz="1600" b="0" kern="1200" dirty="0">
                          <a:solidFill>
                            <a:schemeClr val="tx1"/>
                          </a:solidFill>
                          <a:effectLst/>
                          <a:latin typeface="Verdana" panose="020B0604030504040204" pitchFamily="34" charset="0"/>
                          <a:ea typeface="Verdana" panose="020B0604030504040204" pitchFamily="34" charset="0"/>
                          <a:cs typeface="+mn-cs"/>
                        </a:rPr>
                        <a:t>Scientific –technical and human potential support of development of power plants on renewable sources of energy (RSE)</a:t>
                      </a:r>
                      <a:endParaRPr lang="ru-RU" sz="1400" b="0" i="1" u="none" kern="1200" dirty="0">
                        <a:solidFill>
                          <a:schemeClr val="tx1"/>
                        </a:solidFill>
                        <a:latin typeface="Verdana" panose="020B0604030504040204" pitchFamily="34" charset="0"/>
                        <a:ea typeface="Verdana" panose="020B0604030504040204" pitchFamily="34" charset="0"/>
                        <a:cs typeface="+mj-cs"/>
                      </a:endParaRPr>
                    </a:p>
                  </a:txBody>
                  <a:tcPr anchor="ctr">
                    <a:lnL w="12700" cmpd="sng">
                      <a:noFill/>
                    </a:lnL>
                    <a:lnR w="12700" cmpd="sng">
                      <a:noFill/>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0923925"/>
                  </a:ext>
                </a:extLst>
              </a:tr>
            </a:tbl>
          </a:graphicData>
        </a:graphic>
      </p:graphicFrame>
      <p:sp>
        <p:nvSpPr>
          <p:cNvPr id="9" name="TextBox 8"/>
          <p:cNvSpPr txBox="1"/>
          <p:nvPr/>
        </p:nvSpPr>
        <p:spPr>
          <a:xfrm>
            <a:off x="11035863" y="754617"/>
            <a:ext cx="898644" cy="276999"/>
          </a:xfrm>
          <a:prstGeom prst="rect">
            <a:avLst/>
          </a:prstGeom>
          <a:noFill/>
        </p:spPr>
        <p:txBody>
          <a:bodyPr wrap="square" rtlCol="0">
            <a:spAutoFit/>
          </a:bodyPr>
          <a:lstStyle/>
          <a:p>
            <a:pPr algn="ctr"/>
            <a:r>
              <a:rPr lang="en-US" sz="1200" b="1" dirty="0">
                <a:latin typeface="Verdana" panose="020B0604030504040204" pitchFamily="34" charset="0"/>
                <a:ea typeface="Verdana" panose="020B0604030504040204" pitchFamily="34" charset="0"/>
              </a:rPr>
              <a:t>KSPEU</a:t>
            </a:r>
            <a:endParaRPr lang="ru-RU" sz="1200" b="1" dirty="0">
              <a:latin typeface="Verdana" panose="020B0604030504040204" pitchFamily="34" charset="0"/>
              <a:ea typeface="Verdana" panose="020B0604030504040204" pitchFamily="34" charset="0"/>
            </a:endParaRPr>
          </a:p>
        </p:txBody>
      </p:sp>
      <p:pic>
        <p:nvPicPr>
          <p:cNvPr id="13" name="Picture 2" descr="https://rykovodstvo.ru/pars_docs/refs/124/123707/123707_html_m3ff85e4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6316" y="88998"/>
            <a:ext cx="785151" cy="72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77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geu.ru/News/GetImage/97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43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502956">
            <a:off x="86526" y="834893"/>
            <a:ext cx="7176122" cy="830997"/>
          </a:xfrm>
          <a:prstGeom prst="rect">
            <a:avLst/>
          </a:prstGeom>
          <a:noFill/>
        </p:spPr>
        <p:txBody>
          <a:bodyPr wrap="square" rtlCol="0">
            <a:spAutoFit/>
          </a:bodyPr>
          <a:lstStyle/>
          <a:p>
            <a:pPr algn="ctr"/>
            <a:r>
              <a:rPr lang="en-US" sz="4800" b="1">
                <a:solidFill>
                  <a:srgbClr val="001B71"/>
                </a:solidFill>
                <a:latin typeface="Verdana" panose="020B0604030504040204" pitchFamily="34" charset="0"/>
                <a:ea typeface="Verdana" panose="020B0604030504040204" pitchFamily="34" charset="0"/>
              </a:rPr>
              <a:t>Moving Ahead</a:t>
            </a:r>
            <a:r>
              <a:rPr lang="ru-RU" sz="4800" b="1">
                <a:solidFill>
                  <a:srgbClr val="001B71"/>
                </a:solidFill>
                <a:latin typeface="Verdana" panose="020B0604030504040204" pitchFamily="34" charset="0"/>
                <a:ea typeface="Verdana" panose="020B0604030504040204" pitchFamily="34" charset="0"/>
              </a:rPr>
              <a:t>!</a:t>
            </a:r>
            <a:endParaRPr lang="ru-RU" sz="4800" b="1" dirty="0">
              <a:solidFill>
                <a:srgbClr val="001B7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735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1813530" y="3077341"/>
            <a:ext cx="8612287" cy="818634"/>
          </a:xfrm>
          <a:prstGeom prst="homePlate">
            <a:avLst/>
          </a:prstGeom>
          <a:solidFill>
            <a:schemeClr val="bg1">
              <a:lumMod val="5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3" name="TextBox 32"/>
          <p:cNvSpPr txBox="1"/>
          <p:nvPr/>
        </p:nvSpPr>
        <p:spPr>
          <a:xfrm>
            <a:off x="6450265" y="1623893"/>
            <a:ext cx="3473771" cy="523220"/>
          </a:xfrm>
          <a:prstGeom prst="rect">
            <a:avLst/>
          </a:prstGeom>
          <a:noFill/>
        </p:spPr>
        <p:txBody>
          <a:bodyPr wrap="none" rtlCol="0">
            <a:spAutoFit/>
          </a:bodyPr>
          <a:lstStyle/>
          <a:p>
            <a:pPr algn="ctr"/>
            <a:r>
              <a:rPr lang="en-US" sz="1400" kern="500" dirty="0">
                <a:solidFill>
                  <a:srgbClr val="C00000"/>
                </a:solidFill>
                <a:latin typeface="Verdana" panose="020B0604030504040204" pitchFamily="34" charset="0"/>
                <a:ea typeface="Verdana" panose="020B0604030504040204" pitchFamily="34" charset="0"/>
              </a:rPr>
              <a:t>Share of Master’s degree programs</a:t>
            </a:r>
            <a:endParaRPr lang="ru-RU" sz="1400" kern="500" dirty="0">
              <a:solidFill>
                <a:srgbClr val="C00000"/>
              </a:solidFill>
              <a:latin typeface="Verdana" panose="020B0604030504040204" pitchFamily="34" charset="0"/>
              <a:ea typeface="Verdana" panose="020B0604030504040204" pitchFamily="34" charset="0"/>
            </a:endParaRPr>
          </a:p>
          <a:p>
            <a:pPr algn="ctr"/>
            <a:r>
              <a:rPr lang="ru-RU" sz="1400" b="1" kern="500" dirty="0">
                <a:solidFill>
                  <a:srgbClr val="C00000"/>
                </a:solidFill>
                <a:latin typeface="Verdana" panose="020B0604030504040204" pitchFamily="34" charset="0"/>
                <a:ea typeface="Verdana" panose="020B0604030504040204" pitchFamily="34" charset="0"/>
              </a:rPr>
              <a:t>9,3%</a:t>
            </a:r>
            <a:r>
              <a:rPr lang="ru-RU" sz="1400" kern="500" dirty="0">
                <a:solidFill>
                  <a:srgbClr val="C00000"/>
                </a:solidFill>
                <a:latin typeface="Verdana" panose="020B0604030504040204" pitchFamily="34" charset="0"/>
                <a:ea typeface="Verdana" panose="020B0604030504040204" pitchFamily="34" charset="0"/>
              </a:rPr>
              <a:t>→</a:t>
            </a:r>
            <a:r>
              <a:rPr lang="ru-RU" sz="1400" b="1" kern="500" dirty="0">
                <a:solidFill>
                  <a:srgbClr val="C00000"/>
                </a:solidFill>
                <a:latin typeface="Verdana" panose="020B0604030504040204" pitchFamily="34" charset="0"/>
                <a:ea typeface="Verdana" panose="020B0604030504040204" pitchFamily="34" charset="0"/>
              </a:rPr>
              <a:t>16,8%</a:t>
            </a:r>
          </a:p>
        </p:txBody>
      </p:sp>
      <p:sp>
        <p:nvSpPr>
          <p:cNvPr id="37" name="TextBox 36"/>
          <p:cNvSpPr txBox="1"/>
          <p:nvPr/>
        </p:nvSpPr>
        <p:spPr>
          <a:xfrm>
            <a:off x="2655195" y="5677915"/>
            <a:ext cx="2478563" cy="553998"/>
          </a:xfrm>
          <a:prstGeom prst="rect">
            <a:avLst/>
          </a:prstGeom>
          <a:noFill/>
        </p:spPr>
        <p:txBody>
          <a:bodyPr wrap="none" rtlCol="0">
            <a:spAutoFit/>
          </a:bodyPr>
          <a:lstStyle/>
          <a:p>
            <a:pPr algn="ctr"/>
            <a:r>
              <a:rPr lang="en-US" sz="1400" dirty="0">
                <a:solidFill>
                  <a:srgbClr val="002060"/>
                </a:solidFill>
                <a:latin typeface="Verdana" panose="020B0604030504040204" pitchFamily="34" charset="0"/>
                <a:ea typeface="Verdana" panose="020B0604030504040204" pitchFamily="34" charset="0"/>
                <a:cs typeface="Verdana" panose="020B0604030504040204" pitchFamily="34" charset="0"/>
              </a:rPr>
              <a:t>R&amp;D per 1 academic staff</a:t>
            </a:r>
            <a:endParaRPr lang="ru-RU" sz="1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ctr"/>
            <a:r>
              <a:rPr lang="ru-RU" sz="1600" b="1" dirty="0">
                <a:solidFill>
                  <a:srgbClr val="002060"/>
                </a:solidFill>
                <a:latin typeface="Verdana" panose="020B0604030504040204" pitchFamily="34" charset="0"/>
                <a:ea typeface="Verdana" panose="020B0604030504040204" pitchFamily="34" charset="0"/>
                <a:cs typeface="Verdana" panose="020B0604030504040204" pitchFamily="34" charset="0"/>
              </a:rPr>
              <a:t>69,36→457,8</a:t>
            </a:r>
            <a:endParaRPr lang="en-US" sz="1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61"/>
          <p:cNvGrpSpPr/>
          <p:nvPr/>
        </p:nvGrpSpPr>
        <p:grpSpPr>
          <a:xfrm>
            <a:off x="2487869" y="2142565"/>
            <a:ext cx="99321" cy="803342"/>
            <a:chOff x="2209801" y="1828800"/>
            <a:chExt cx="76200" cy="909637"/>
          </a:xfrm>
        </p:grpSpPr>
        <p:cxnSp>
          <p:nvCxnSpPr>
            <p:cNvPr id="39" name="Straight Connector 38"/>
            <p:cNvCxnSpPr/>
            <p:nvPr/>
          </p:nvCxnSpPr>
          <p:spPr>
            <a:xfrm rot="5400000" flipH="1" flipV="1">
              <a:off x="1833560" y="22479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rot="16200000">
              <a:off x="2209801" y="2662237"/>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1376891" y="1437722"/>
            <a:ext cx="2311841" cy="738664"/>
          </a:xfrm>
          <a:prstGeom prst="rect">
            <a:avLst/>
          </a:prstGeom>
          <a:noFill/>
        </p:spPr>
        <p:txBody>
          <a:bodyPr wrap="square" rtlCol="0">
            <a:spAutoFit/>
          </a:bodyPr>
          <a:lstStyle/>
          <a:p>
            <a:pPr algn="ctr"/>
            <a:r>
              <a:rPr lang="en-US" sz="1400" kern="500" dirty="0">
                <a:solidFill>
                  <a:srgbClr val="C00000"/>
                </a:solidFill>
                <a:latin typeface="Verdana" panose="020B0604030504040204" pitchFamily="34" charset="0"/>
                <a:ea typeface="Verdana" panose="020B0604030504040204" pitchFamily="34" charset="0"/>
              </a:rPr>
              <a:t>The number of students (full-time</a:t>
            </a:r>
            <a:r>
              <a:rPr lang="ru-RU" sz="1400" kern="500" dirty="0">
                <a:solidFill>
                  <a:srgbClr val="C00000"/>
                </a:solidFill>
                <a:latin typeface="Verdana" panose="020B0604030504040204" pitchFamily="34" charset="0"/>
                <a:ea typeface="Verdana" panose="020B0604030504040204" pitchFamily="34" charset="0"/>
              </a:rPr>
              <a:t>) </a:t>
            </a:r>
            <a:r>
              <a:rPr lang="ru-RU" sz="1400" b="1" kern="500" dirty="0">
                <a:solidFill>
                  <a:srgbClr val="C00000"/>
                </a:solidFill>
                <a:latin typeface="Verdana" panose="020B0604030504040204" pitchFamily="34" charset="0"/>
                <a:ea typeface="Verdana" panose="020B0604030504040204" pitchFamily="34" charset="0"/>
              </a:rPr>
              <a:t>3930→4535</a:t>
            </a:r>
          </a:p>
        </p:txBody>
      </p:sp>
      <p:sp>
        <p:nvSpPr>
          <p:cNvPr id="45" name="TextBox 44"/>
          <p:cNvSpPr txBox="1"/>
          <p:nvPr/>
        </p:nvSpPr>
        <p:spPr>
          <a:xfrm>
            <a:off x="1583559" y="4874902"/>
            <a:ext cx="1794081" cy="523220"/>
          </a:xfrm>
          <a:prstGeom prst="rect">
            <a:avLst/>
          </a:prstGeom>
          <a:noFill/>
        </p:spPr>
        <p:txBody>
          <a:bodyPr wrap="none" rtlCol="0">
            <a:spAutoFit/>
          </a:bodyPr>
          <a:lstStyle/>
          <a:p>
            <a:pPr algn="ctr"/>
            <a:r>
              <a:rPr lang="en-US" sz="1400" dirty="0">
                <a:solidFill>
                  <a:srgbClr val="002060"/>
                </a:solidFill>
                <a:latin typeface="Verdana" panose="020B0604030504040204" pitchFamily="34" charset="0"/>
                <a:ea typeface="Verdana" panose="020B0604030504040204" pitchFamily="34" charset="0"/>
              </a:rPr>
              <a:t>R&amp;D volume</a:t>
            </a:r>
            <a:endParaRPr lang="ru-RU" sz="1400" dirty="0">
              <a:solidFill>
                <a:srgbClr val="002060"/>
              </a:solidFill>
              <a:latin typeface="Verdana" panose="020B0604030504040204" pitchFamily="34" charset="0"/>
              <a:ea typeface="Verdana" panose="020B0604030504040204" pitchFamily="34" charset="0"/>
            </a:endParaRPr>
          </a:p>
          <a:p>
            <a:pPr algn="ctr"/>
            <a:r>
              <a:rPr lang="ru-RU" sz="1400" b="1" dirty="0">
                <a:solidFill>
                  <a:srgbClr val="002060"/>
                </a:solidFill>
                <a:latin typeface="Verdana" panose="020B0604030504040204" pitchFamily="34" charset="0"/>
                <a:ea typeface="Verdana" panose="020B0604030504040204" pitchFamily="34" charset="0"/>
              </a:rPr>
              <a:t>36845</a:t>
            </a:r>
            <a:r>
              <a:rPr lang="ru-RU" sz="1400" b="1" dirty="0">
                <a:solidFill>
                  <a:srgbClr val="002060"/>
                </a:solidFill>
                <a:latin typeface="Century Gothic" panose="020B0502020202020204" pitchFamily="34" charset="0"/>
                <a:ea typeface="Verdana" panose="020B0604030504040204" pitchFamily="34" charset="0"/>
              </a:rPr>
              <a:t>→</a:t>
            </a:r>
            <a:r>
              <a:rPr lang="ru-RU" sz="1400" b="1" dirty="0">
                <a:solidFill>
                  <a:srgbClr val="002060"/>
                </a:solidFill>
                <a:latin typeface="Verdana" panose="020B0604030504040204" pitchFamily="34" charset="0"/>
                <a:ea typeface="Verdana" panose="020B0604030504040204" pitchFamily="34" charset="0"/>
                <a:cs typeface="Verdana" panose="020B0604030504040204" pitchFamily="34" charset="0"/>
              </a:rPr>
              <a:t>182691</a:t>
            </a:r>
            <a:endParaRPr lang="en-US" sz="14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TextBox 48"/>
          <p:cNvSpPr txBox="1"/>
          <p:nvPr/>
        </p:nvSpPr>
        <p:spPr>
          <a:xfrm>
            <a:off x="4030124" y="1433749"/>
            <a:ext cx="2348706" cy="738664"/>
          </a:xfrm>
          <a:prstGeom prst="rect">
            <a:avLst/>
          </a:prstGeom>
          <a:noFill/>
        </p:spPr>
        <p:txBody>
          <a:bodyPr wrap="square" rtlCol="0">
            <a:spAutoFit/>
          </a:bodyPr>
          <a:lstStyle/>
          <a:p>
            <a:pPr algn="ctr"/>
            <a:r>
              <a:rPr lang="en-US" sz="1400" kern="500" dirty="0">
                <a:solidFill>
                  <a:srgbClr val="C00000"/>
                </a:solidFill>
                <a:latin typeface="Verdana" panose="020B0604030504040204" pitchFamily="34" charset="0"/>
                <a:ea typeface="Verdana" panose="020B0604030504040204" pitchFamily="34" charset="0"/>
              </a:rPr>
              <a:t>Students form other regions</a:t>
            </a:r>
            <a:endParaRPr lang="ru-RU" sz="1400" kern="500" dirty="0">
              <a:solidFill>
                <a:srgbClr val="C00000"/>
              </a:solidFill>
              <a:latin typeface="Verdana" panose="020B0604030504040204" pitchFamily="34" charset="0"/>
              <a:ea typeface="Verdana" panose="020B0604030504040204" pitchFamily="34" charset="0"/>
            </a:endParaRPr>
          </a:p>
          <a:p>
            <a:pPr algn="ctr"/>
            <a:r>
              <a:rPr lang="ru-RU" sz="1400" b="1" kern="500" dirty="0">
                <a:solidFill>
                  <a:srgbClr val="C00000"/>
                </a:solidFill>
                <a:latin typeface="Verdana" panose="020B0604030504040204" pitchFamily="34" charset="0"/>
                <a:ea typeface="Verdana" panose="020B0604030504040204" pitchFamily="34" charset="0"/>
              </a:rPr>
              <a:t>27,7%→35%</a:t>
            </a:r>
          </a:p>
        </p:txBody>
      </p:sp>
      <p:sp>
        <p:nvSpPr>
          <p:cNvPr id="53" name="TextBox 52"/>
          <p:cNvSpPr txBox="1"/>
          <p:nvPr/>
        </p:nvSpPr>
        <p:spPr>
          <a:xfrm>
            <a:off x="8721333" y="843690"/>
            <a:ext cx="1516762" cy="523220"/>
          </a:xfrm>
          <a:prstGeom prst="rect">
            <a:avLst/>
          </a:prstGeom>
          <a:noFill/>
        </p:spPr>
        <p:txBody>
          <a:bodyPr wrap="none" rtlCol="0">
            <a:spAutoFit/>
          </a:bodyPr>
          <a:lstStyle/>
          <a:p>
            <a:r>
              <a:rPr lang="en-US" sz="1400" kern="500" dirty="0">
                <a:solidFill>
                  <a:srgbClr val="C00000"/>
                </a:solidFill>
                <a:latin typeface="Verdana" panose="020B0604030504040204" pitchFamily="34" charset="0"/>
                <a:ea typeface="Verdana" panose="020B0604030504040204" pitchFamily="34" charset="0"/>
              </a:rPr>
              <a:t>Number of EPs</a:t>
            </a:r>
            <a:endParaRPr lang="ru-RU" sz="1400" kern="500" dirty="0">
              <a:solidFill>
                <a:srgbClr val="C00000"/>
              </a:solidFill>
              <a:latin typeface="Verdana" panose="020B0604030504040204" pitchFamily="34" charset="0"/>
              <a:ea typeface="Verdana" panose="020B0604030504040204" pitchFamily="34" charset="0"/>
            </a:endParaRPr>
          </a:p>
          <a:p>
            <a:pPr algn="ctr"/>
            <a:r>
              <a:rPr lang="ru-RU" sz="1400" b="1" dirty="0">
                <a:solidFill>
                  <a:srgbClr val="C00000"/>
                </a:solidFill>
                <a:latin typeface="Verdana" panose="020B0604030504040204" pitchFamily="34" charset="0"/>
                <a:ea typeface="Verdana" panose="020B0604030504040204" pitchFamily="34" charset="0"/>
              </a:rPr>
              <a:t>69</a:t>
            </a:r>
            <a:r>
              <a:rPr lang="ru-RU" sz="1400" dirty="0">
                <a:solidFill>
                  <a:srgbClr val="C00000"/>
                </a:solidFill>
                <a:latin typeface="Verdana" panose="020B0604030504040204" pitchFamily="34" charset="0"/>
                <a:ea typeface="Verdana" panose="020B0604030504040204" pitchFamily="34" charset="0"/>
              </a:rPr>
              <a:t>→</a:t>
            </a:r>
            <a:r>
              <a:rPr lang="ru-RU" sz="1400" b="1" dirty="0">
                <a:solidFill>
                  <a:srgbClr val="C00000"/>
                </a:solidFill>
                <a:latin typeface="Verdana" panose="020B0604030504040204" pitchFamily="34" charset="0"/>
                <a:ea typeface="Verdana" panose="020B0604030504040204" pitchFamily="34" charset="0"/>
              </a:rPr>
              <a:t>84</a:t>
            </a:r>
          </a:p>
        </p:txBody>
      </p:sp>
      <p:sp>
        <p:nvSpPr>
          <p:cNvPr id="57" name="TextBox 56"/>
          <p:cNvSpPr txBox="1"/>
          <p:nvPr/>
        </p:nvSpPr>
        <p:spPr>
          <a:xfrm>
            <a:off x="5414653" y="5672739"/>
            <a:ext cx="2127604" cy="523220"/>
          </a:xfrm>
          <a:prstGeom prst="rect">
            <a:avLst/>
          </a:prstGeom>
          <a:noFill/>
        </p:spPr>
        <p:txBody>
          <a:bodyPr wrap="square" rtlCol="0">
            <a:spAutoFit/>
          </a:bodyPr>
          <a:lstStyle/>
          <a:p>
            <a:pPr algn="ctr"/>
            <a:r>
              <a:rPr lang="en-US" sz="1400" dirty="0">
                <a:solidFill>
                  <a:srgbClr val="002060"/>
                </a:solidFill>
                <a:latin typeface="Verdana" panose="020B0604030504040204" pitchFamily="34" charset="0"/>
                <a:ea typeface="Verdana" panose="020B0604030504040204" pitchFamily="34" charset="0"/>
              </a:rPr>
              <a:t>Citations</a:t>
            </a:r>
            <a:endParaRPr lang="ru-RU" sz="1400" dirty="0">
              <a:solidFill>
                <a:srgbClr val="002060"/>
              </a:solidFill>
              <a:latin typeface="Verdana" panose="020B0604030504040204" pitchFamily="34" charset="0"/>
              <a:ea typeface="Verdana" panose="020B0604030504040204" pitchFamily="34" charset="0"/>
            </a:endParaRPr>
          </a:p>
          <a:p>
            <a:pPr algn="ctr"/>
            <a:r>
              <a:rPr lang="ru-RU" sz="1400" b="1" dirty="0">
                <a:solidFill>
                  <a:srgbClr val="002060"/>
                </a:solidFill>
                <a:latin typeface="Verdana" panose="020B0604030504040204" pitchFamily="34" charset="0"/>
                <a:ea typeface="Verdana" panose="020B0604030504040204" pitchFamily="34" charset="0"/>
              </a:rPr>
              <a:t>1078→6055</a:t>
            </a:r>
            <a:endParaRPr lang="en-US" sz="1400" b="1" dirty="0">
              <a:solidFill>
                <a:srgbClr val="002060"/>
              </a:solidFill>
              <a:latin typeface="Verdana" panose="020B0604030504040204" pitchFamily="34" charset="0"/>
              <a:ea typeface="Verdana" panose="020B0604030504040204" pitchFamily="34" charset="0"/>
            </a:endParaRPr>
          </a:p>
        </p:txBody>
      </p:sp>
      <p:grpSp>
        <p:nvGrpSpPr>
          <p:cNvPr id="5" name="Group 62"/>
          <p:cNvGrpSpPr/>
          <p:nvPr/>
        </p:nvGrpSpPr>
        <p:grpSpPr>
          <a:xfrm>
            <a:off x="6516975" y="1372858"/>
            <a:ext cx="69643" cy="1586540"/>
            <a:chOff x="2209801" y="1828800"/>
            <a:chExt cx="76200" cy="909637"/>
          </a:xfrm>
        </p:grpSpPr>
        <p:cxnSp>
          <p:nvCxnSpPr>
            <p:cNvPr id="64" name="Straight Connector 63"/>
            <p:cNvCxnSpPr/>
            <p:nvPr/>
          </p:nvCxnSpPr>
          <p:spPr>
            <a:xfrm rot="5400000" flipH="1" flipV="1">
              <a:off x="1833560" y="22479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rot="16200000">
              <a:off x="2209801" y="2662237"/>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5"/>
          <p:cNvGrpSpPr/>
          <p:nvPr/>
        </p:nvGrpSpPr>
        <p:grpSpPr>
          <a:xfrm>
            <a:off x="8040162" y="2156551"/>
            <a:ext cx="97596" cy="814595"/>
            <a:chOff x="2209801" y="1828800"/>
            <a:chExt cx="76200" cy="909637"/>
          </a:xfrm>
        </p:grpSpPr>
        <p:cxnSp>
          <p:nvCxnSpPr>
            <p:cNvPr id="67" name="Straight Connector 66"/>
            <p:cNvCxnSpPr/>
            <p:nvPr/>
          </p:nvCxnSpPr>
          <p:spPr>
            <a:xfrm rot="5400000" flipH="1" flipV="1">
              <a:off x="1833560" y="22479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rot="16200000">
              <a:off x="2209801" y="2662237"/>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68"/>
          <p:cNvGrpSpPr/>
          <p:nvPr/>
        </p:nvGrpSpPr>
        <p:grpSpPr>
          <a:xfrm>
            <a:off x="9484910" y="1300577"/>
            <a:ext cx="79305" cy="1681652"/>
            <a:chOff x="2209801" y="1828800"/>
            <a:chExt cx="76200" cy="909637"/>
          </a:xfrm>
        </p:grpSpPr>
        <p:cxnSp>
          <p:nvCxnSpPr>
            <p:cNvPr id="70" name="Straight Connector 69"/>
            <p:cNvCxnSpPr/>
            <p:nvPr/>
          </p:nvCxnSpPr>
          <p:spPr>
            <a:xfrm rot="5400000" flipH="1" flipV="1">
              <a:off x="1833560" y="22479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rot="16200000">
              <a:off x="2209801" y="2662237"/>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82"/>
          <p:cNvGrpSpPr/>
          <p:nvPr/>
        </p:nvGrpSpPr>
        <p:grpSpPr>
          <a:xfrm>
            <a:off x="2487869" y="4019253"/>
            <a:ext cx="89863" cy="791310"/>
            <a:chOff x="4114800" y="3733800"/>
            <a:chExt cx="76200" cy="914400"/>
          </a:xfrm>
        </p:grpSpPr>
        <p:cxnSp>
          <p:nvCxnSpPr>
            <p:cNvPr id="81" name="Straight Connector 80"/>
            <p:cNvCxnSpPr/>
            <p:nvPr/>
          </p:nvCxnSpPr>
          <p:spPr>
            <a:xfrm rot="5400000" flipH="1" flipV="1">
              <a:off x="3738559" y="4229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rot="16200000">
              <a:off x="4114800" y="3733800"/>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85"/>
          <p:cNvGrpSpPr/>
          <p:nvPr/>
        </p:nvGrpSpPr>
        <p:grpSpPr>
          <a:xfrm>
            <a:off x="3808367" y="4013918"/>
            <a:ext cx="87289" cy="1546590"/>
            <a:chOff x="4114800" y="3733800"/>
            <a:chExt cx="76200" cy="914400"/>
          </a:xfrm>
        </p:grpSpPr>
        <p:cxnSp>
          <p:nvCxnSpPr>
            <p:cNvPr id="87" name="Straight Connector 86"/>
            <p:cNvCxnSpPr/>
            <p:nvPr/>
          </p:nvCxnSpPr>
          <p:spPr>
            <a:xfrm rot="5400000" flipH="1" flipV="1">
              <a:off x="3738559" y="4229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rot="16200000">
              <a:off x="4114800" y="3733800"/>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88"/>
          <p:cNvGrpSpPr/>
          <p:nvPr/>
        </p:nvGrpSpPr>
        <p:grpSpPr>
          <a:xfrm>
            <a:off x="5126292" y="4150322"/>
            <a:ext cx="78881" cy="778884"/>
            <a:chOff x="4114800" y="3733800"/>
            <a:chExt cx="76200" cy="914400"/>
          </a:xfrm>
        </p:grpSpPr>
        <p:cxnSp>
          <p:nvCxnSpPr>
            <p:cNvPr id="90" name="Straight Connector 89"/>
            <p:cNvCxnSpPr/>
            <p:nvPr/>
          </p:nvCxnSpPr>
          <p:spPr>
            <a:xfrm rot="5400000" flipH="1" flipV="1">
              <a:off x="3738559" y="4229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rot="16200000">
              <a:off x="4114800" y="3733800"/>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Заголовок 6"/>
          <p:cNvSpPr txBox="1">
            <a:spLocks/>
          </p:cNvSpPr>
          <p:nvPr/>
        </p:nvSpPr>
        <p:spPr>
          <a:xfrm>
            <a:off x="2312889" y="175119"/>
            <a:ext cx="6899139" cy="5210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Verdana" panose="020B0604030504040204" pitchFamily="34" charset="0"/>
                <a:ea typeface="Verdana" panose="020B0604030504040204" pitchFamily="34" charset="0"/>
              </a:rPr>
              <a:t>Main capacities and achievements</a:t>
            </a:r>
            <a:endParaRPr lang="ru-RU" sz="2400" b="1" dirty="0">
              <a:latin typeface="Verdana" panose="020B0604030504040204" pitchFamily="34" charset="0"/>
              <a:ea typeface="Verdana" panose="020B0604030504040204" pitchFamily="34" charset="0"/>
            </a:endParaRPr>
          </a:p>
          <a:p>
            <a:pPr algn="ctr"/>
            <a:endParaRPr lang="ru-RU" sz="2400" b="1" dirty="0">
              <a:solidFill>
                <a:schemeClr val="tx1">
                  <a:lumMod val="85000"/>
                  <a:lumOff val="15000"/>
                </a:schemeClr>
              </a:solidFill>
              <a:latin typeface="Verdana" panose="020B0604030504040204" pitchFamily="34" charset="0"/>
              <a:ea typeface="Verdana" panose="020B0604030504040204" pitchFamily="34" charset="0"/>
            </a:endParaRPr>
          </a:p>
        </p:txBody>
      </p:sp>
      <p:grpSp>
        <p:nvGrpSpPr>
          <p:cNvPr id="61" name="Group 61"/>
          <p:cNvGrpSpPr/>
          <p:nvPr/>
        </p:nvGrpSpPr>
        <p:grpSpPr>
          <a:xfrm>
            <a:off x="5142402" y="2092907"/>
            <a:ext cx="80969" cy="741075"/>
            <a:chOff x="2209801" y="1828800"/>
            <a:chExt cx="76200" cy="909637"/>
          </a:xfrm>
        </p:grpSpPr>
        <p:cxnSp>
          <p:nvCxnSpPr>
            <p:cNvPr id="69" name="Straight Connector 38"/>
            <p:cNvCxnSpPr/>
            <p:nvPr/>
          </p:nvCxnSpPr>
          <p:spPr>
            <a:xfrm rot="5400000" flipH="1" flipV="1">
              <a:off x="1833560" y="22479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39"/>
            <p:cNvSpPr/>
            <p:nvPr/>
          </p:nvSpPr>
          <p:spPr>
            <a:xfrm rot="16200000">
              <a:off x="2209801" y="2662237"/>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88"/>
          <p:cNvGrpSpPr/>
          <p:nvPr/>
        </p:nvGrpSpPr>
        <p:grpSpPr>
          <a:xfrm>
            <a:off x="6486173" y="4056843"/>
            <a:ext cx="77049" cy="1553517"/>
            <a:chOff x="4114800" y="3733800"/>
            <a:chExt cx="76200" cy="914400"/>
          </a:xfrm>
        </p:grpSpPr>
        <p:cxnSp>
          <p:nvCxnSpPr>
            <p:cNvPr id="74" name="Straight Connector 89"/>
            <p:cNvCxnSpPr/>
            <p:nvPr/>
          </p:nvCxnSpPr>
          <p:spPr>
            <a:xfrm rot="5400000" flipH="1" flipV="1">
              <a:off x="3738559" y="4229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90"/>
            <p:cNvSpPr/>
            <p:nvPr/>
          </p:nvSpPr>
          <p:spPr>
            <a:xfrm rot="16200000">
              <a:off x="4114800" y="3733800"/>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4094486" y="4892057"/>
            <a:ext cx="1924144" cy="523220"/>
          </a:xfrm>
          <a:prstGeom prst="rect">
            <a:avLst/>
          </a:prstGeom>
          <a:noFill/>
        </p:spPr>
        <p:txBody>
          <a:bodyPr wrap="square" rtlCol="0">
            <a:spAutoFit/>
          </a:bodyPr>
          <a:lstStyle/>
          <a:p>
            <a:pPr algn="ctr"/>
            <a:r>
              <a:rPr lang="en-US" sz="1400" dirty="0">
                <a:solidFill>
                  <a:srgbClr val="002060"/>
                </a:solidFill>
                <a:latin typeface="Verdana" panose="020B0604030504040204" pitchFamily="34" charset="0"/>
                <a:ea typeface="Verdana" panose="020B0604030504040204" pitchFamily="34" charset="0"/>
              </a:rPr>
              <a:t>Scopus and </a:t>
            </a:r>
            <a:r>
              <a:rPr lang="en-US" sz="1400" dirty="0" err="1">
                <a:solidFill>
                  <a:srgbClr val="002060"/>
                </a:solidFill>
                <a:latin typeface="Verdana" panose="020B0604030504040204" pitchFamily="34" charset="0"/>
                <a:ea typeface="Verdana" panose="020B0604030504040204" pitchFamily="34" charset="0"/>
              </a:rPr>
              <a:t>WoS</a:t>
            </a:r>
            <a:endParaRPr lang="ru-RU" sz="1400" dirty="0">
              <a:solidFill>
                <a:srgbClr val="002060"/>
              </a:solidFill>
              <a:latin typeface="Verdana" panose="020B0604030504040204" pitchFamily="34" charset="0"/>
              <a:ea typeface="Verdana" panose="020B0604030504040204" pitchFamily="34" charset="0"/>
            </a:endParaRPr>
          </a:p>
          <a:p>
            <a:pPr algn="ctr"/>
            <a:r>
              <a:rPr lang="ru-RU" sz="1400" b="1" dirty="0">
                <a:solidFill>
                  <a:srgbClr val="002060"/>
                </a:solidFill>
                <a:latin typeface="Verdana" panose="020B0604030504040204" pitchFamily="34" charset="0"/>
                <a:ea typeface="Verdana" panose="020B0604030504040204" pitchFamily="34" charset="0"/>
              </a:rPr>
              <a:t>400→2599</a:t>
            </a:r>
          </a:p>
        </p:txBody>
      </p:sp>
      <p:sp>
        <p:nvSpPr>
          <p:cNvPr id="77" name="TextBox 76"/>
          <p:cNvSpPr txBox="1"/>
          <p:nvPr/>
        </p:nvSpPr>
        <p:spPr>
          <a:xfrm>
            <a:off x="5657477" y="839735"/>
            <a:ext cx="1876091" cy="523220"/>
          </a:xfrm>
          <a:prstGeom prst="rect">
            <a:avLst/>
          </a:prstGeom>
          <a:noFill/>
        </p:spPr>
        <p:txBody>
          <a:bodyPr wrap="none" rtlCol="0">
            <a:spAutoFit/>
          </a:bodyPr>
          <a:lstStyle/>
          <a:p>
            <a:pPr algn="just"/>
            <a:r>
              <a:rPr lang="en-US" sz="1400" kern="500" dirty="0">
                <a:solidFill>
                  <a:srgbClr val="C00000"/>
                </a:solidFill>
                <a:latin typeface="Verdana" panose="020B0604030504040204" pitchFamily="34" charset="0"/>
                <a:ea typeface="Verdana" panose="020B0604030504040204" pitchFamily="34" charset="0"/>
              </a:rPr>
              <a:t>USE average score</a:t>
            </a:r>
            <a:endParaRPr lang="ru-RU" sz="1400" kern="500" dirty="0">
              <a:solidFill>
                <a:srgbClr val="C00000"/>
              </a:solidFill>
              <a:latin typeface="Verdana" panose="020B0604030504040204" pitchFamily="34" charset="0"/>
              <a:ea typeface="Verdana" panose="020B0604030504040204" pitchFamily="34" charset="0"/>
            </a:endParaRPr>
          </a:p>
          <a:p>
            <a:pPr algn="ctr"/>
            <a:r>
              <a:rPr lang="ru-RU" sz="1400" b="1" kern="500" dirty="0">
                <a:solidFill>
                  <a:srgbClr val="C00000"/>
                </a:solidFill>
                <a:latin typeface="Verdana" panose="020B0604030504040204" pitchFamily="34" charset="0"/>
                <a:ea typeface="Verdana" panose="020B0604030504040204" pitchFamily="34" charset="0"/>
              </a:rPr>
              <a:t>63,8→72,1</a:t>
            </a:r>
            <a:r>
              <a:rPr lang="ru-RU" sz="1400" kern="500" dirty="0">
                <a:solidFill>
                  <a:srgbClr val="C00000"/>
                </a:solidFill>
                <a:latin typeface="Verdana" panose="020B0604030504040204" pitchFamily="34" charset="0"/>
                <a:ea typeface="Verdana" panose="020B0604030504040204" pitchFamily="34" charset="0"/>
              </a:rPr>
              <a:t> </a:t>
            </a:r>
          </a:p>
        </p:txBody>
      </p:sp>
      <p:pic>
        <p:nvPicPr>
          <p:cNvPr id="78" name="Рисунок 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54" y="320805"/>
            <a:ext cx="2293396" cy="451847"/>
          </a:xfrm>
          <a:prstGeom prst="rect">
            <a:avLst/>
          </a:prstGeom>
        </p:spPr>
      </p:pic>
      <p:sp>
        <p:nvSpPr>
          <p:cNvPr id="11" name="Овал 10"/>
          <p:cNvSpPr/>
          <p:nvPr/>
        </p:nvSpPr>
        <p:spPr>
          <a:xfrm>
            <a:off x="437394" y="2857936"/>
            <a:ext cx="1350347" cy="1269181"/>
          </a:xfrm>
          <a:prstGeom prst="ellipse">
            <a:avLst/>
          </a:prstGeom>
          <a:solidFill>
            <a:srgbClr val="EA00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Group 27"/>
          <p:cNvGrpSpPr/>
          <p:nvPr/>
        </p:nvGrpSpPr>
        <p:grpSpPr>
          <a:xfrm>
            <a:off x="277209" y="967853"/>
            <a:ext cx="1461810" cy="3106137"/>
            <a:chOff x="597761" y="2360426"/>
            <a:chExt cx="1962692" cy="4739849"/>
          </a:xfrm>
        </p:grpSpPr>
        <p:sp>
          <p:nvSpPr>
            <p:cNvPr id="23" name="Oval 22"/>
            <p:cNvSpPr/>
            <p:nvPr/>
          </p:nvSpPr>
          <p:spPr>
            <a:xfrm>
              <a:off x="597761" y="2360426"/>
              <a:ext cx="1066799" cy="761999"/>
            </a:xfrm>
            <a:prstGeom prst="ellipse">
              <a:avLst/>
            </a:prstGeom>
            <a:gradFill>
              <a:gsLst>
                <a:gs pos="0">
                  <a:schemeClr val="bg1">
                    <a:alpha val="0"/>
                  </a:schemeClr>
                </a:gs>
                <a:gs pos="50000">
                  <a:schemeClr val="bg1">
                    <a:alpha val="35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600" b="1"/>
            </a:p>
          </p:txBody>
        </p:sp>
        <p:sp>
          <p:nvSpPr>
            <p:cNvPr id="27" name="Oval 26"/>
            <p:cNvSpPr/>
            <p:nvPr/>
          </p:nvSpPr>
          <p:spPr>
            <a:xfrm>
              <a:off x="932175" y="5334743"/>
              <a:ext cx="1628278" cy="176553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ru-RU" sz="2400" b="1" dirty="0"/>
                <a:t>2010</a:t>
              </a:r>
              <a:endParaRPr lang="en-US" sz="2400" b="1" dirty="0"/>
            </a:p>
          </p:txBody>
        </p:sp>
      </p:grpSp>
      <p:sp>
        <p:nvSpPr>
          <p:cNvPr id="84" name="Oval 22"/>
          <p:cNvSpPr/>
          <p:nvPr/>
        </p:nvSpPr>
        <p:spPr>
          <a:xfrm>
            <a:off x="722191" y="2959398"/>
            <a:ext cx="821784" cy="533129"/>
          </a:xfrm>
          <a:prstGeom prst="ellipse">
            <a:avLst/>
          </a:prstGeom>
          <a:gradFill>
            <a:gsLst>
              <a:gs pos="0">
                <a:schemeClr val="bg1">
                  <a:alpha val="0"/>
                </a:schemeClr>
              </a:gs>
              <a:gs pos="50000">
                <a:schemeClr val="bg1">
                  <a:alpha val="35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600" b="1"/>
          </a:p>
        </p:txBody>
      </p:sp>
      <p:sp>
        <p:nvSpPr>
          <p:cNvPr id="92" name="Овал 91"/>
          <p:cNvSpPr/>
          <p:nvPr/>
        </p:nvSpPr>
        <p:spPr>
          <a:xfrm>
            <a:off x="10425817" y="2752557"/>
            <a:ext cx="1369506" cy="1321433"/>
          </a:xfrm>
          <a:prstGeom prst="ellipse">
            <a:avLst/>
          </a:prstGeom>
          <a:solidFill>
            <a:srgbClr val="EA00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3" name="Group 27"/>
          <p:cNvGrpSpPr/>
          <p:nvPr/>
        </p:nvGrpSpPr>
        <p:grpSpPr>
          <a:xfrm>
            <a:off x="10104194" y="839735"/>
            <a:ext cx="1620238" cy="3160877"/>
            <a:chOff x="597761" y="2360426"/>
            <a:chExt cx="2243250" cy="4638488"/>
          </a:xfrm>
        </p:grpSpPr>
        <p:sp>
          <p:nvSpPr>
            <p:cNvPr id="94" name="Oval 22"/>
            <p:cNvSpPr/>
            <p:nvPr/>
          </p:nvSpPr>
          <p:spPr>
            <a:xfrm>
              <a:off x="597761" y="2360426"/>
              <a:ext cx="1066799" cy="761999"/>
            </a:xfrm>
            <a:prstGeom prst="ellipse">
              <a:avLst/>
            </a:prstGeom>
            <a:gradFill>
              <a:gsLst>
                <a:gs pos="0">
                  <a:schemeClr val="bg1">
                    <a:alpha val="0"/>
                  </a:schemeClr>
                </a:gs>
                <a:gs pos="50000">
                  <a:schemeClr val="bg1">
                    <a:alpha val="35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600" b="1"/>
            </a:p>
          </p:txBody>
        </p:sp>
        <p:sp>
          <p:nvSpPr>
            <p:cNvPr id="95" name="Oval 26"/>
            <p:cNvSpPr/>
            <p:nvPr/>
          </p:nvSpPr>
          <p:spPr>
            <a:xfrm>
              <a:off x="1149158" y="5252231"/>
              <a:ext cx="1691853" cy="174668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ru-RU" sz="2400" b="1" dirty="0"/>
                <a:t>2020</a:t>
              </a:r>
              <a:endParaRPr lang="en-US" sz="2400" b="1" dirty="0"/>
            </a:p>
          </p:txBody>
        </p:sp>
      </p:grpSp>
      <p:sp>
        <p:nvSpPr>
          <p:cNvPr id="96" name="Oval 22"/>
          <p:cNvSpPr/>
          <p:nvPr/>
        </p:nvSpPr>
        <p:spPr>
          <a:xfrm>
            <a:off x="10704192" y="2851569"/>
            <a:ext cx="821784" cy="533129"/>
          </a:xfrm>
          <a:prstGeom prst="ellipse">
            <a:avLst/>
          </a:prstGeom>
          <a:gradFill>
            <a:gsLst>
              <a:gs pos="0">
                <a:schemeClr val="bg1">
                  <a:alpha val="0"/>
                </a:schemeClr>
              </a:gs>
              <a:gs pos="50000">
                <a:schemeClr val="bg1">
                  <a:alpha val="35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600" b="1"/>
          </a:p>
        </p:txBody>
      </p:sp>
      <p:sp>
        <p:nvSpPr>
          <p:cNvPr id="83" name="Oval 7"/>
          <p:cNvSpPr/>
          <p:nvPr/>
        </p:nvSpPr>
        <p:spPr>
          <a:xfrm>
            <a:off x="3530183" y="3210990"/>
            <a:ext cx="603543" cy="613976"/>
          </a:xfrm>
          <a:prstGeom prst="ellipse">
            <a:avLst/>
          </a:prstGeom>
          <a:solidFill>
            <a:srgbClr val="00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400" dirty="0">
              <a:solidFill>
                <a:schemeClr val="tx1"/>
              </a:solidFill>
              <a:latin typeface="Arial Black" pitchFamily="34" charset="0"/>
            </a:endParaRPr>
          </a:p>
        </p:txBody>
      </p:sp>
      <p:sp>
        <p:nvSpPr>
          <p:cNvPr id="86" name="Oval 7"/>
          <p:cNvSpPr/>
          <p:nvPr/>
        </p:nvSpPr>
        <p:spPr>
          <a:xfrm>
            <a:off x="4890341" y="3203721"/>
            <a:ext cx="603543" cy="613976"/>
          </a:xfrm>
          <a:prstGeom prst="ellipse">
            <a:avLst/>
          </a:prstGeom>
          <a:solidFill>
            <a:srgbClr val="00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400" dirty="0">
              <a:solidFill>
                <a:schemeClr val="tx1"/>
              </a:solidFill>
              <a:latin typeface="Arial Black" pitchFamily="34" charset="0"/>
            </a:endParaRPr>
          </a:p>
        </p:txBody>
      </p:sp>
      <p:sp>
        <p:nvSpPr>
          <p:cNvPr id="24" name="AutoShape 2" descr="https://kgeu.ru/News/GetImage/9736"/>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7" name="Oval 7"/>
          <p:cNvSpPr/>
          <p:nvPr/>
        </p:nvSpPr>
        <p:spPr>
          <a:xfrm>
            <a:off x="6245522" y="3201592"/>
            <a:ext cx="603543" cy="613976"/>
          </a:xfrm>
          <a:prstGeom prst="ellipse">
            <a:avLst/>
          </a:prstGeom>
          <a:solidFill>
            <a:srgbClr val="00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400" dirty="0">
              <a:solidFill>
                <a:schemeClr val="tx1"/>
              </a:solidFill>
              <a:latin typeface="Arial Black" pitchFamily="34" charset="0"/>
            </a:endParaRPr>
          </a:p>
        </p:txBody>
      </p:sp>
      <p:sp>
        <p:nvSpPr>
          <p:cNvPr id="99" name="Oval 7"/>
          <p:cNvSpPr/>
          <p:nvPr/>
        </p:nvSpPr>
        <p:spPr>
          <a:xfrm>
            <a:off x="7721269" y="3205562"/>
            <a:ext cx="603543" cy="613976"/>
          </a:xfrm>
          <a:prstGeom prst="ellipse">
            <a:avLst/>
          </a:prstGeom>
          <a:solidFill>
            <a:srgbClr val="00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400" dirty="0">
              <a:solidFill>
                <a:schemeClr val="tx1"/>
              </a:solidFill>
              <a:latin typeface="Arial Black" pitchFamily="34" charset="0"/>
            </a:endParaRPr>
          </a:p>
        </p:txBody>
      </p:sp>
      <p:sp>
        <p:nvSpPr>
          <p:cNvPr id="100" name="Oval 7"/>
          <p:cNvSpPr/>
          <p:nvPr/>
        </p:nvSpPr>
        <p:spPr>
          <a:xfrm>
            <a:off x="9207633" y="3176436"/>
            <a:ext cx="603543" cy="613976"/>
          </a:xfrm>
          <a:prstGeom prst="ellipse">
            <a:avLst/>
          </a:prstGeom>
          <a:solidFill>
            <a:srgbClr val="00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400" dirty="0">
              <a:solidFill>
                <a:schemeClr val="tx1"/>
              </a:solidFill>
              <a:latin typeface="Arial Black" pitchFamily="34" charset="0"/>
            </a:endParaRPr>
          </a:p>
        </p:txBody>
      </p:sp>
      <p:sp>
        <p:nvSpPr>
          <p:cNvPr id="59" name="Oval 10"/>
          <p:cNvSpPr/>
          <p:nvPr/>
        </p:nvSpPr>
        <p:spPr>
          <a:xfrm>
            <a:off x="3704986" y="3203721"/>
            <a:ext cx="313038" cy="180977"/>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10"/>
          <p:cNvSpPr/>
          <p:nvPr/>
        </p:nvSpPr>
        <p:spPr>
          <a:xfrm>
            <a:off x="5053001" y="3203721"/>
            <a:ext cx="313038" cy="180977"/>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5"/>
          <p:cNvSpPr/>
          <p:nvPr/>
        </p:nvSpPr>
        <p:spPr>
          <a:xfrm>
            <a:off x="6404947" y="3214257"/>
            <a:ext cx="318770" cy="243035"/>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9"/>
          <p:cNvSpPr/>
          <p:nvPr/>
        </p:nvSpPr>
        <p:spPr>
          <a:xfrm>
            <a:off x="7868378" y="3214257"/>
            <a:ext cx="318770" cy="243035"/>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21"/>
          <p:cNvSpPr/>
          <p:nvPr/>
        </p:nvSpPr>
        <p:spPr>
          <a:xfrm>
            <a:off x="9335478" y="3172691"/>
            <a:ext cx="318770" cy="243035"/>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7"/>
          <p:cNvSpPr/>
          <p:nvPr/>
        </p:nvSpPr>
        <p:spPr>
          <a:xfrm>
            <a:off x="2227339" y="3195259"/>
            <a:ext cx="603543" cy="613976"/>
          </a:xfrm>
          <a:prstGeom prst="ellipse">
            <a:avLst/>
          </a:prstGeom>
          <a:solidFill>
            <a:srgbClr val="00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400" dirty="0">
              <a:solidFill>
                <a:schemeClr val="tx1"/>
              </a:solidFill>
              <a:latin typeface="Arial Black" pitchFamily="34" charset="0"/>
            </a:endParaRPr>
          </a:p>
        </p:txBody>
      </p:sp>
      <p:sp>
        <p:nvSpPr>
          <p:cNvPr id="109" name="Oval 8"/>
          <p:cNvSpPr/>
          <p:nvPr/>
        </p:nvSpPr>
        <p:spPr>
          <a:xfrm>
            <a:off x="2332659" y="3205786"/>
            <a:ext cx="366480" cy="243035"/>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61"/>
          <p:cNvGrpSpPr/>
          <p:nvPr/>
        </p:nvGrpSpPr>
        <p:grpSpPr>
          <a:xfrm>
            <a:off x="3808367" y="1444687"/>
            <a:ext cx="86107" cy="1514711"/>
            <a:chOff x="2209801" y="1828800"/>
            <a:chExt cx="76200" cy="909637"/>
          </a:xfrm>
        </p:grpSpPr>
        <p:cxnSp>
          <p:nvCxnSpPr>
            <p:cNvPr id="112" name="Straight Connector 38"/>
            <p:cNvCxnSpPr/>
            <p:nvPr/>
          </p:nvCxnSpPr>
          <p:spPr>
            <a:xfrm rot="5400000" flipH="1" flipV="1">
              <a:off x="1833560" y="22479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Oval 39"/>
            <p:cNvSpPr/>
            <p:nvPr/>
          </p:nvSpPr>
          <p:spPr>
            <a:xfrm rot="16200000">
              <a:off x="2209801" y="2662237"/>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2575006" y="848340"/>
            <a:ext cx="2541388" cy="523220"/>
          </a:xfrm>
          <a:prstGeom prst="rect">
            <a:avLst/>
          </a:prstGeom>
          <a:noFill/>
        </p:spPr>
        <p:txBody>
          <a:bodyPr wrap="square" rtlCol="0">
            <a:spAutoFit/>
          </a:bodyPr>
          <a:lstStyle/>
          <a:p>
            <a:pPr algn="ctr"/>
            <a:r>
              <a:rPr lang="en-US" sz="1400" dirty="0">
                <a:solidFill>
                  <a:srgbClr val="C00000"/>
                </a:solidFill>
                <a:latin typeface="Verdana" panose="020B0604030504040204" pitchFamily="34" charset="0"/>
                <a:ea typeface="Verdana" panose="020B0604030504040204" pitchFamily="34" charset="0"/>
              </a:rPr>
              <a:t>Foreign students</a:t>
            </a:r>
            <a:endParaRPr lang="ru-RU" sz="1400" dirty="0">
              <a:solidFill>
                <a:srgbClr val="C00000"/>
              </a:solidFill>
              <a:latin typeface="Verdana" panose="020B0604030504040204" pitchFamily="34" charset="0"/>
              <a:ea typeface="Verdana" panose="020B0604030504040204" pitchFamily="34" charset="0"/>
            </a:endParaRPr>
          </a:p>
          <a:p>
            <a:pPr algn="ctr"/>
            <a:r>
              <a:rPr lang="ru-RU" sz="1400" b="1" dirty="0">
                <a:solidFill>
                  <a:srgbClr val="C00000"/>
                </a:solidFill>
                <a:latin typeface="Verdana" panose="020B0604030504040204" pitchFamily="34" charset="0"/>
                <a:ea typeface="Verdana" panose="020B0604030504040204" pitchFamily="34" charset="0"/>
              </a:rPr>
              <a:t>3,8%→4,7%</a:t>
            </a:r>
          </a:p>
        </p:txBody>
      </p:sp>
      <p:grpSp>
        <p:nvGrpSpPr>
          <p:cNvPr id="114" name="Group 88"/>
          <p:cNvGrpSpPr/>
          <p:nvPr/>
        </p:nvGrpSpPr>
        <p:grpSpPr>
          <a:xfrm>
            <a:off x="9486385" y="3986666"/>
            <a:ext cx="77830" cy="1623694"/>
            <a:chOff x="4114800" y="3733800"/>
            <a:chExt cx="76200" cy="914400"/>
          </a:xfrm>
        </p:grpSpPr>
        <p:cxnSp>
          <p:nvCxnSpPr>
            <p:cNvPr id="115" name="Straight Connector 89"/>
            <p:cNvCxnSpPr/>
            <p:nvPr/>
          </p:nvCxnSpPr>
          <p:spPr>
            <a:xfrm rot="5400000" flipH="1" flipV="1">
              <a:off x="3738559" y="4229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90"/>
            <p:cNvSpPr/>
            <p:nvPr/>
          </p:nvSpPr>
          <p:spPr>
            <a:xfrm rot="16200000">
              <a:off x="4114800" y="3733800"/>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8721333" y="5689660"/>
            <a:ext cx="1618593" cy="523220"/>
          </a:xfrm>
          <a:prstGeom prst="rect">
            <a:avLst/>
          </a:prstGeom>
          <a:noFill/>
        </p:spPr>
        <p:txBody>
          <a:bodyPr wrap="square" rtlCol="0">
            <a:spAutoFit/>
          </a:bodyPr>
          <a:lstStyle/>
          <a:p>
            <a:pPr algn="ctr"/>
            <a:r>
              <a:rPr lang="en-US" sz="1400" dirty="0">
                <a:solidFill>
                  <a:srgbClr val="002060"/>
                </a:solidFill>
                <a:latin typeface="Verdana" panose="020B0604030504040204" pitchFamily="34" charset="0"/>
                <a:ea typeface="Verdana" panose="020B0604030504040204" pitchFamily="34" charset="0"/>
              </a:rPr>
              <a:t>IPR</a:t>
            </a:r>
            <a:endParaRPr lang="ru-RU" sz="1400" dirty="0">
              <a:solidFill>
                <a:srgbClr val="002060"/>
              </a:solidFill>
              <a:latin typeface="Verdana" panose="020B0604030504040204" pitchFamily="34" charset="0"/>
              <a:ea typeface="Verdana" panose="020B0604030504040204" pitchFamily="34" charset="0"/>
            </a:endParaRPr>
          </a:p>
          <a:p>
            <a:pPr algn="ctr"/>
            <a:r>
              <a:rPr lang="ru-RU" sz="1400" b="1" dirty="0">
                <a:solidFill>
                  <a:srgbClr val="002060"/>
                </a:solidFill>
                <a:latin typeface="Verdana" panose="020B0604030504040204" pitchFamily="34" charset="0"/>
                <a:ea typeface="Verdana" panose="020B0604030504040204" pitchFamily="34" charset="0"/>
              </a:rPr>
              <a:t>57→1450</a:t>
            </a:r>
          </a:p>
        </p:txBody>
      </p:sp>
      <p:grpSp>
        <p:nvGrpSpPr>
          <p:cNvPr id="117" name="Group 88"/>
          <p:cNvGrpSpPr/>
          <p:nvPr/>
        </p:nvGrpSpPr>
        <p:grpSpPr>
          <a:xfrm>
            <a:off x="8002330" y="4039450"/>
            <a:ext cx="45719" cy="835452"/>
            <a:chOff x="4114800" y="3733800"/>
            <a:chExt cx="76200" cy="914400"/>
          </a:xfrm>
        </p:grpSpPr>
        <p:cxnSp>
          <p:nvCxnSpPr>
            <p:cNvPr id="118" name="Straight Connector 89"/>
            <p:cNvCxnSpPr/>
            <p:nvPr/>
          </p:nvCxnSpPr>
          <p:spPr>
            <a:xfrm rot="5400000" flipH="1" flipV="1">
              <a:off x="3738559" y="4229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Oval 90"/>
            <p:cNvSpPr/>
            <p:nvPr/>
          </p:nvSpPr>
          <p:spPr>
            <a:xfrm rot="16200000">
              <a:off x="4114800" y="3733800"/>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extBox 119"/>
          <p:cNvSpPr txBox="1"/>
          <p:nvPr/>
        </p:nvSpPr>
        <p:spPr>
          <a:xfrm>
            <a:off x="7080029" y="4874902"/>
            <a:ext cx="2127604" cy="738664"/>
          </a:xfrm>
          <a:prstGeom prst="rect">
            <a:avLst/>
          </a:prstGeom>
          <a:noFill/>
        </p:spPr>
        <p:txBody>
          <a:bodyPr wrap="square" rtlCol="0">
            <a:spAutoFit/>
          </a:bodyPr>
          <a:lstStyle/>
          <a:p>
            <a:pPr algn="ctr"/>
            <a:r>
              <a:rPr lang="en-US" sz="1400" dirty="0">
                <a:solidFill>
                  <a:srgbClr val="002060"/>
                </a:solidFill>
                <a:latin typeface="Verdana" panose="020B0604030504040204" pitchFamily="34" charset="0"/>
                <a:ea typeface="Verdana" panose="020B0604030504040204" pitchFamily="34" charset="0"/>
              </a:rPr>
              <a:t>License agreements</a:t>
            </a:r>
            <a:endParaRPr lang="ru-RU" sz="1400" dirty="0">
              <a:solidFill>
                <a:srgbClr val="002060"/>
              </a:solidFill>
              <a:latin typeface="Verdana" panose="020B0604030504040204" pitchFamily="34" charset="0"/>
              <a:ea typeface="Verdana" panose="020B0604030504040204" pitchFamily="34" charset="0"/>
            </a:endParaRPr>
          </a:p>
          <a:p>
            <a:pPr algn="ctr"/>
            <a:r>
              <a:rPr lang="en-US" sz="1400" b="1" dirty="0">
                <a:solidFill>
                  <a:srgbClr val="002060"/>
                </a:solidFill>
                <a:latin typeface="Verdana" panose="020B0604030504040204" pitchFamily="34" charset="0"/>
                <a:ea typeface="Verdana" panose="020B0604030504040204" pitchFamily="34" charset="0"/>
              </a:rPr>
              <a:t>More than</a:t>
            </a:r>
            <a:r>
              <a:rPr lang="ru-RU" sz="1400" b="1" dirty="0">
                <a:solidFill>
                  <a:srgbClr val="002060"/>
                </a:solidFill>
                <a:latin typeface="Verdana" panose="020B0604030504040204" pitchFamily="34" charset="0"/>
                <a:ea typeface="Verdana" panose="020B0604030504040204" pitchFamily="34" charset="0"/>
              </a:rPr>
              <a:t> 7</a:t>
            </a:r>
            <a:r>
              <a:rPr lang="en-US" sz="1400" b="1" dirty="0">
                <a:solidFill>
                  <a:srgbClr val="002060"/>
                </a:solidFill>
                <a:latin typeface="Verdana" panose="020B0604030504040204" pitchFamily="34" charset="0"/>
                <a:ea typeface="Verdana" panose="020B0604030504040204" pitchFamily="34" charset="0"/>
              </a:rPr>
              <a:t>m </a:t>
            </a:r>
            <a:r>
              <a:rPr lang="en-US" sz="1400" b="1" dirty="0" err="1">
                <a:solidFill>
                  <a:srgbClr val="002060"/>
                </a:solidFill>
                <a:latin typeface="Verdana" panose="020B0604030504040204" pitchFamily="34" charset="0"/>
                <a:ea typeface="Verdana" panose="020B0604030504040204" pitchFamily="34" charset="0"/>
              </a:rPr>
              <a:t>roubles</a:t>
            </a:r>
            <a:endParaRPr lang="en-US" sz="1400" b="1" dirty="0">
              <a:solidFill>
                <a:srgbClr val="002060"/>
              </a:solidFill>
              <a:latin typeface="Verdana" panose="020B0604030504040204" pitchFamily="34" charset="0"/>
              <a:ea typeface="Verdana" panose="020B0604030504040204" pitchFamily="34" charset="0"/>
            </a:endParaRPr>
          </a:p>
        </p:txBody>
      </p:sp>
      <p:sp>
        <p:nvSpPr>
          <p:cNvPr id="121" name="TextBox 120"/>
          <p:cNvSpPr txBox="1"/>
          <p:nvPr/>
        </p:nvSpPr>
        <p:spPr>
          <a:xfrm>
            <a:off x="11110571" y="781226"/>
            <a:ext cx="823936" cy="276999"/>
          </a:xfrm>
          <a:prstGeom prst="rect">
            <a:avLst/>
          </a:prstGeom>
          <a:noFill/>
        </p:spPr>
        <p:txBody>
          <a:bodyPr wrap="square" rtlCol="0">
            <a:spAutoFit/>
          </a:bodyPr>
          <a:lstStyle/>
          <a:p>
            <a:pPr algn="ctr"/>
            <a:r>
              <a:rPr lang="en-US" sz="1200" b="1" dirty="0">
                <a:latin typeface="Verdana" panose="020B0604030504040204" pitchFamily="34" charset="0"/>
                <a:ea typeface="Verdana" panose="020B0604030504040204" pitchFamily="34" charset="0"/>
              </a:rPr>
              <a:t>KSPEU</a:t>
            </a:r>
            <a:endParaRPr lang="ru-RU" sz="1200" b="1" dirty="0">
              <a:latin typeface="Verdana" panose="020B0604030504040204" pitchFamily="34" charset="0"/>
              <a:ea typeface="Verdana" panose="020B0604030504040204" pitchFamily="34" charset="0"/>
            </a:endParaRPr>
          </a:p>
        </p:txBody>
      </p:sp>
      <p:pic>
        <p:nvPicPr>
          <p:cNvPr id="122" name="Picture 2" descr="https://rykovodstvo.ru/pars_docs/refs/124/123707/123707_html_m3ff85e4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6316" y="88998"/>
            <a:ext cx="785151" cy="725567"/>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a:extLst>
              <a:ext uri="{FF2B5EF4-FFF2-40B4-BE49-F238E27FC236}">
                <a16:creationId xmlns:a16="http://schemas.microsoft.com/office/drawing/2014/main" id="{C5462730-606E-2240-9892-9236842701D6}"/>
              </a:ext>
            </a:extLst>
          </p:cNvPr>
          <p:cNvSpPr txBox="1"/>
          <p:nvPr/>
        </p:nvSpPr>
        <p:spPr>
          <a:xfrm>
            <a:off x="3805687" y="2771561"/>
            <a:ext cx="2775400" cy="338554"/>
          </a:xfrm>
          <a:prstGeom prst="rect">
            <a:avLst/>
          </a:prstGeom>
          <a:noFill/>
        </p:spPr>
        <p:txBody>
          <a:bodyPr wrap="square" rtlCol="0">
            <a:spAutoFit/>
          </a:bodyPr>
          <a:lstStyle/>
          <a:p>
            <a:pPr algn="ctr"/>
            <a:r>
              <a:rPr lang="en-US" sz="1600" b="1" kern="500" dirty="0">
                <a:solidFill>
                  <a:srgbClr val="C00000"/>
                </a:solidFill>
                <a:latin typeface="Verdana" panose="020B0604030504040204" pitchFamily="34" charset="0"/>
                <a:ea typeface="Verdana" panose="020B0604030504040204" pitchFamily="34" charset="0"/>
              </a:rPr>
              <a:t>Education</a:t>
            </a:r>
            <a:endParaRPr lang="ru-RU" sz="1600" b="1" kern="500" dirty="0">
              <a:solidFill>
                <a:srgbClr val="C00000"/>
              </a:solidFill>
              <a:latin typeface="Verdana" panose="020B0604030504040204" pitchFamily="34" charset="0"/>
              <a:ea typeface="Verdana" panose="020B0604030504040204" pitchFamily="34" charset="0"/>
            </a:endParaRPr>
          </a:p>
        </p:txBody>
      </p:sp>
      <p:sp>
        <p:nvSpPr>
          <p:cNvPr id="80" name="TextBox 79">
            <a:extLst>
              <a:ext uri="{FF2B5EF4-FFF2-40B4-BE49-F238E27FC236}">
                <a16:creationId xmlns:a16="http://schemas.microsoft.com/office/drawing/2014/main" id="{165161F3-5F45-B842-99F7-3E88972858E7}"/>
              </a:ext>
            </a:extLst>
          </p:cNvPr>
          <p:cNvSpPr txBox="1"/>
          <p:nvPr/>
        </p:nvSpPr>
        <p:spPr>
          <a:xfrm>
            <a:off x="3996754" y="3850949"/>
            <a:ext cx="2505696" cy="338554"/>
          </a:xfrm>
          <a:prstGeom prst="rect">
            <a:avLst/>
          </a:prstGeom>
          <a:noFill/>
        </p:spPr>
        <p:txBody>
          <a:bodyPr wrap="square" rtlCol="0">
            <a:spAutoFit/>
          </a:bodyPr>
          <a:lstStyle/>
          <a:p>
            <a:pPr algn="ctr"/>
            <a:r>
              <a:rPr lang="en-US" sz="1600" b="1" kern="500" dirty="0">
                <a:solidFill>
                  <a:srgbClr val="002060"/>
                </a:solidFill>
                <a:latin typeface="Verdana" panose="020B0604030504040204" pitchFamily="34" charset="0"/>
                <a:ea typeface="Verdana" panose="020B0604030504040204" pitchFamily="34" charset="0"/>
              </a:rPr>
              <a:t>Science</a:t>
            </a:r>
            <a:endParaRPr lang="ru-RU" sz="1600" b="1" kern="500"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9177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7" descr="C:\Users\user\Desktop\ректор\10.jpg"/>
          <p:cNvPicPr>
            <a:picLocks noChangeAspect="1" noChangeArrowheads="1"/>
          </p:cNvPicPr>
          <p:nvPr/>
        </p:nvPicPr>
        <p:blipFill>
          <a:blip r:embed="rId2">
            <a:lum contrast="30000"/>
          </a:blip>
          <a:srcRect t="3361" r="19824" b="4132"/>
          <a:stretch>
            <a:fillRect/>
          </a:stretch>
        </p:blipFill>
        <p:spPr bwMode="auto">
          <a:xfrm>
            <a:off x="5929002" y="2641600"/>
            <a:ext cx="6262998" cy="4216400"/>
          </a:xfrm>
          <a:prstGeom prst="rect">
            <a:avLst/>
          </a:prstGeom>
          <a:noFill/>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560" y="255335"/>
            <a:ext cx="2644394" cy="521001"/>
          </a:xfrm>
          <a:prstGeom prst="rect">
            <a:avLst/>
          </a:prstGeom>
        </p:spPr>
      </p:pic>
      <p:sp>
        <p:nvSpPr>
          <p:cNvPr id="7" name="Заголовок 6"/>
          <p:cNvSpPr txBox="1">
            <a:spLocks/>
          </p:cNvSpPr>
          <p:nvPr/>
        </p:nvSpPr>
        <p:spPr>
          <a:xfrm>
            <a:off x="386785" y="2293111"/>
            <a:ext cx="5564435" cy="35266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600"/>
              </a:lnSpc>
            </a:pPr>
            <a:endParaRPr lang="ru-RU" sz="1200" b="1" dirty="0">
              <a:latin typeface="Verdana" pitchFamily="34" charset="0"/>
              <a:ea typeface="Verdana" pitchFamily="34" charset="0"/>
            </a:endParaRPr>
          </a:p>
        </p:txBody>
      </p:sp>
      <p:sp>
        <p:nvSpPr>
          <p:cNvPr id="34" name="Заголовок 6"/>
          <p:cNvSpPr txBox="1">
            <a:spLocks/>
          </p:cNvSpPr>
          <p:nvPr/>
        </p:nvSpPr>
        <p:spPr>
          <a:xfrm>
            <a:off x="-96199" y="2668295"/>
            <a:ext cx="6508185" cy="39343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71463" indent="-177800" algn="just">
              <a:spcAft>
                <a:spcPts val="1200"/>
              </a:spcAft>
              <a:buClr>
                <a:srgbClr val="EA0A2A"/>
              </a:buClr>
              <a:buFont typeface="Verdana" panose="020B0604030504040204" pitchFamily="34" charset="0"/>
              <a:buChar char="●"/>
            </a:pPr>
            <a:r>
              <a:rPr lang="en-US" sz="1400" b="1" dirty="0" err="1">
                <a:solidFill>
                  <a:schemeClr val="tx1">
                    <a:lumMod val="85000"/>
                    <a:lumOff val="15000"/>
                  </a:schemeClr>
                </a:solidFill>
                <a:latin typeface="Verdana" panose="020B0604030504040204" pitchFamily="34" charset="0"/>
                <a:ea typeface="Verdana" panose="020B0604030504040204" pitchFamily="34" charset="0"/>
              </a:rPr>
              <a:t>Decarbonization</a:t>
            </a:r>
            <a:r>
              <a:rPr lang="ru-RU" sz="1400" b="1" dirty="0">
                <a:solidFill>
                  <a:schemeClr val="tx1">
                    <a:lumMod val="85000"/>
                    <a:lumOff val="15000"/>
                  </a:schemeClr>
                </a:solidFill>
                <a:latin typeface="Verdana" panose="020B0604030504040204" pitchFamily="34" charset="0"/>
                <a:ea typeface="Verdana" panose="020B0604030504040204" pitchFamily="34" charset="0"/>
              </a:rPr>
              <a:t>: </a:t>
            </a:r>
            <a:r>
              <a:rPr lang="en-US" sz="1400" dirty="0">
                <a:solidFill>
                  <a:schemeClr val="tx1">
                    <a:lumMod val="85000"/>
                    <a:lumOff val="15000"/>
                  </a:schemeClr>
                </a:solidFill>
                <a:latin typeface="Verdana" panose="020B0604030504040204" pitchFamily="34" charset="0"/>
                <a:ea typeface="Verdana" panose="020B0604030504040204" pitchFamily="34" charset="0"/>
              </a:rPr>
              <a:t>hydrogen power engineering, nuclear power engineering, transition to ecologically clean and resource saving power industry</a:t>
            </a:r>
            <a:endParaRPr lang="ru-RU" sz="1400" dirty="0">
              <a:solidFill>
                <a:schemeClr val="tx1">
                  <a:lumMod val="85000"/>
                  <a:lumOff val="15000"/>
                </a:schemeClr>
              </a:solidFill>
              <a:latin typeface="Verdana" panose="020B0604030504040204" pitchFamily="34" charset="0"/>
              <a:ea typeface="Verdana" panose="020B0604030504040204" pitchFamily="34" charset="0"/>
            </a:endParaRPr>
          </a:p>
          <a:p>
            <a:pPr marL="271463" indent="-177800" algn="just">
              <a:spcAft>
                <a:spcPts val="1200"/>
              </a:spcAft>
              <a:buClr>
                <a:srgbClr val="EA0A2A"/>
              </a:buClr>
              <a:buFont typeface="Verdana" panose="020B0604030504040204" pitchFamily="34" charset="0"/>
              <a:buChar char="●"/>
            </a:pPr>
            <a:r>
              <a:rPr lang="en-US" sz="1400" b="1" dirty="0">
                <a:solidFill>
                  <a:schemeClr val="tx1">
                    <a:lumMod val="85000"/>
                    <a:lumOff val="15000"/>
                  </a:schemeClr>
                </a:solidFill>
                <a:latin typeface="Verdana" panose="020B0604030504040204" pitchFamily="34" charset="0"/>
                <a:ea typeface="Verdana" panose="020B0604030504040204" pitchFamily="34" charset="0"/>
              </a:rPr>
              <a:t>Decentralization:</a:t>
            </a:r>
            <a:r>
              <a:rPr lang="ru-RU" sz="1400" b="1" dirty="0">
                <a:solidFill>
                  <a:schemeClr val="tx1">
                    <a:lumMod val="85000"/>
                    <a:lumOff val="15000"/>
                  </a:schemeClr>
                </a:solidFill>
                <a:latin typeface="Verdana" panose="020B0604030504040204" pitchFamily="34" charset="0"/>
                <a:ea typeface="Verdana" panose="020B0604030504040204" pitchFamily="34" charset="0"/>
              </a:rPr>
              <a:t> </a:t>
            </a:r>
            <a:r>
              <a:rPr lang="en-US" sz="1400" dirty="0">
                <a:solidFill>
                  <a:schemeClr val="tx1">
                    <a:lumMod val="85000"/>
                    <a:lumOff val="15000"/>
                  </a:schemeClr>
                </a:solidFill>
                <a:latin typeface="Verdana" panose="020B0604030504040204" pitchFamily="34" charset="0"/>
                <a:ea typeface="Verdana" panose="020B0604030504040204" pitchFamily="34" charset="0"/>
              </a:rPr>
              <a:t>renewable sources of energy, electric transport, development of new sources of energy and new ways of its transportation and storage</a:t>
            </a:r>
            <a:endParaRPr lang="ru-RU" sz="1400" dirty="0">
              <a:solidFill>
                <a:schemeClr val="tx1">
                  <a:lumMod val="85000"/>
                  <a:lumOff val="15000"/>
                </a:schemeClr>
              </a:solidFill>
              <a:latin typeface="Verdana" panose="020B0604030504040204" pitchFamily="34" charset="0"/>
              <a:ea typeface="Verdana" panose="020B0604030504040204" pitchFamily="34" charset="0"/>
            </a:endParaRPr>
          </a:p>
          <a:p>
            <a:pPr marL="271463" indent="-177800" algn="just">
              <a:spcAft>
                <a:spcPts val="1200"/>
              </a:spcAft>
              <a:buClr>
                <a:srgbClr val="EA0A2A"/>
              </a:buClr>
              <a:buFont typeface="Verdana" panose="020B0604030504040204" pitchFamily="34" charset="0"/>
              <a:buChar char="●"/>
            </a:pPr>
            <a:r>
              <a:rPr lang="en-US" sz="1400" b="1" dirty="0">
                <a:solidFill>
                  <a:schemeClr val="tx1">
                    <a:lumMod val="85000"/>
                    <a:lumOff val="15000"/>
                  </a:schemeClr>
                </a:solidFill>
                <a:latin typeface="Verdana" panose="020B0604030504040204" pitchFamily="34" charset="0"/>
                <a:ea typeface="Verdana" panose="020B0604030504040204" pitchFamily="34" charset="0"/>
              </a:rPr>
              <a:t>Smart power engineering</a:t>
            </a:r>
            <a:r>
              <a:rPr lang="ru-RU" sz="1400" b="1" dirty="0">
                <a:solidFill>
                  <a:schemeClr val="tx1">
                    <a:lumMod val="85000"/>
                    <a:lumOff val="15000"/>
                  </a:schemeClr>
                </a:solidFill>
                <a:latin typeface="Verdana" panose="020B0604030504040204" pitchFamily="34" charset="0"/>
                <a:ea typeface="Verdana" panose="020B0604030504040204" pitchFamily="34" charset="0"/>
              </a:rPr>
              <a:t>: </a:t>
            </a:r>
            <a:r>
              <a:rPr lang="en-US" sz="1400" dirty="0">
                <a:solidFill>
                  <a:schemeClr val="tx1">
                    <a:lumMod val="85000"/>
                    <a:lumOff val="15000"/>
                  </a:schemeClr>
                </a:solidFill>
                <a:latin typeface="Verdana" panose="020B0604030504040204" pitchFamily="34" charset="0"/>
                <a:ea typeface="Verdana" panose="020B0604030504040204" pitchFamily="34" charset="0"/>
              </a:rPr>
              <a:t>smart heat and electricity grids</a:t>
            </a:r>
            <a:r>
              <a:rPr lang="ru-RU" sz="1400" dirty="0">
                <a:solidFill>
                  <a:schemeClr val="tx1">
                    <a:lumMod val="85000"/>
                    <a:lumOff val="15000"/>
                  </a:schemeClr>
                </a:solidFill>
                <a:latin typeface="Verdana" panose="020B0604030504040204" pitchFamily="34" charset="0"/>
                <a:ea typeface="Verdana" panose="020B0604030504040204" pitchFamily="34" charset="0"/>
              </a:rPr>
              <a:t>,</a:t>
            </a:r>
            <a:r>
              <a:rPr lang="en-US" sz="1400" dirty="0">
                <a:solidFill>
                  <a:schemeClr val="tx1">
                    <a:lumMod val="85000"/>
                    <a:lumOff val="15000"/>
                  </a:schemeClr>
                </a:solidFill>
                <a:latin typeface="Verdana" panose="020B0604030504040204" pitchFamily="34" charset="0"/>
                <a:ea typeface="Verdana" panose="020B0604030504040204" pitchFamily="34" charset="0"/>
              </a:rPr>
              <a:t> digital technological platform of the power industry, digital services of interaction between energy suppliers and consumers</a:t>
            </a:r>
            <a:endParaRPr lang="ru-RU" sz="1400" dirty="0">
              <a:solidFill>
                <a:schemeClr val="tx1">
                  <a:lumMod val="85000"/>
                  <a:lumOff val="15000"/>
                </a:schemeClr>
              </a:solidFill>
              <a:latin typeface="Verdana" panose="020B0604030504040204" pitchFamily="34" charset="0"/>
              <a:ea typeface="Verdana" panose="020B0604030504040204" pitchFamily="34" charset="0"/>
            </a:endParaRPr>
          </a:p>
          <a:p>
            <a:pPr marL="271463" indent="-177800" algn="just">
              <a:spcAft>
                <a:spcPts val="1200"/>
              </a:spcAft>
              <a:buClr>
                <a:srgbClr val="EA0A2A"/>
              </a:buClr>
              <a:buFont typeface="Verdana" panose="020B0604030504040204" pitchFamily="34" charset="0"/>
              <a:buChar char="●"/>
            </a:pPr>
            <a:r>
              <a:rPr lang="en-US" sz="1400" b="1" dirty="0">
                <a:solidFill>
                  <a:schemeClr val="tx1">
                    <a:lumMod val="85000"/>
                    <a:lumOff val="15000"/>
                  </a:schemeClr>
                </a:solidFill>
                <a:latin typeface="Verdana" panose="020B0604030504040204" pitchFamily="34" charset="0"/>
                <a:ea typeface="Verdana" panose="020B0604030504040204" pitchFamily="34" charset="0"/>
              </a:rPr>
              <a:t>Cumulative damage remediation</a:t>
            </a:r>
            <a:r>
              <a:rPr lang="ru-RU" sz="1400" b="1" dirty="0">
                <a:solidFill>
                  <a:schemeClr val="tx1">
                    <a:lumMod val="85000"/>
                    <a:lumOff val="15000"/>
                  </a:schemeClr>
                </a:solidFill>
                <a:latin typeface="Verdana" panose="020B0604030504040204" pitchFamily="34" charset="0"/>
                <a:ea typeface="Verdana" panose="020B0604030504040204" pitchFamily="34" charset="0"/>
              </a:rPr>
              <a:t>: </a:t>
            </a:r>
            <a:r>
              <a:rPr lang="en-US" sz="1400" dirty="0">
                <a:solidFill>
                  <a:schemeClr val="tx1">
                    <a:lumMod val="85000"/>
                    <a:lumOff val="15000"/>
                  </a:schemeClr>
                </a:solidFill>
                <a:latin typeface="Verdana" panose="020B0604030504040204" pitchFamily="34" charset="0"/>
                <a:ea typeface="Verdana" panose="020B0604030504040204" pitchFamily="34" charset="0"/>
              </a:rPr>
              <a:t>circular economy, resource saving technologies</a:t>
            </a:r>
            <a:r>
              <a:rPr lang="ru-RU" sz="1400" dirty="0">
                <a:solidFill>
                  <a:schemeClr val="tx1">
                    <a:lumMod val="85000"/>
                    <a:lumOff val="15000"/>
                  </a:schemeClr>
                </a:solidFill>
                <a:latin typeface="Verdana" panose="020B0604030504040204" pitchFamily="34" charset="0"/>
                <a:ea typeface="Verdana" panose="020B0604030504040204" pitchFamily="34" charset="0"/>
              </a:rPr>
              <a:t> </a:t>
            </a:r>
          </a:p>
          <a:p>
            <a:pPr marL="271463" indent="-177800" algn="just">
              <a:spcAft>
                <a:spcPts val="1200"/>
              </a:spcAft>
              <a:buClr>
                <a:srgbClr val="EA0A2A"/>
              </a:buClr>
              <a:buFont typeface="Verdana" panose="020B0604030504040204" pitchFamily="34" charset="0"/>
              <a:buChar char="●"/>
            </a:pPr>
            <a:r>
              <a:rPr lang="en-US" sz="1400" b="1" dirty="0">
                <a:solidFill>
                  <a:schemeClr val="tx1">
                    <a:lumMod val="85000"/>
                    <a:lumOff val="15000"/>
                  </a:schemeClr>
                </a:solidFill>
                <a:latin typeface="Verdana" panose="020B0604030504040204" pitchFamily="34" charset="0"/>
                <a:ea typeface="Verdana" panose="020B0604030504040204" pitchFamily="34" charset="0"/>
              </a:rPr>
              <a:t>Digital transformation of the university</a:t>
            </a:r>
            <a:r>
              <a:rPr lang="ru-RU" sz="1400" b="1" dirty="0">
                <a:solidFill>
                  <a:schemeClr val="tx1">
                    <a:lumMod val="85000"/>
                    <a:lumOff val="15000"/>
                  </a:schemeClr>
                </a:solidFill>
                <a:latin typeface="Verdana" panose="020B0604030504040204" pitchFamily="34" charset="0"/>
                <a:ea typeface="Verdana" panose="020B0604030504040204" pitchFamily="34" charset="0"/>
              </a:rPr>
              <a:t>: </a:t>
            </a:r>
            <a:r>
              <a:rPr lang="en-US" sz="1400" dirty="0">
                <a:solidFill>
                  <a:schemeClr val="tx1">
                    <a:lumMod val="85000"/>
                    <a:lumOff val="15000"/>
                  </a:schemeClr>
                </a:solidFill>
                <a:latin typeface="Verdana" panose="020B0604030504040204" pitchFamily="34" charset="0"/>
                <a:ea typeface="Verdana" panose="020B0604030504040204" pitchFamily="34" charset="0"/>
              </a:rPr>
              <a:t>development of digital services and facilities in education, science, university management, development students and staff digital skills</a:t>
            </a:r>
            <a:endParaRPr lang="ru-RU" sz="1400" dirty="0">
              <a:solidFill>
                <a:schemeClr val="tx1">
                  <a:lumMod val="85000"/>
                  <a:lumOff val="15000"/>
                </a:schemeClr>
              </a:solidFill>
              <a:latin typeface="Verdana" panose="020B0604030504040204" pitchFamily="34" charset="0"/>
              <a:ea typeface="Verdana" panose="020B0604030504040204" pitchFamily="34" charset="0"/>
            </a:endParaRPr>
          </a:p>
          <a:p>
            <a:pPr marL="271463" indent="-177800" algn="just">
              <a:lnSpc>
                <a:spcPts val="1300"/>
              </a:lnSpc>
              <a:spcAft>
                <a:spcPts val="1200"/>
              </a:spcAft>
              <a:buClr>
                <a:srgbClr val="EA0A2A"/>
              </a:buClr>
              <a:buFont typeface="Verdana" panose="020B0604030504040204" pitchFamily="34" charset="0"/>
              <a:buChar char="●"/>
            </a:pPr>
            <a:endParaRPr lang="ru-RU" sz="1050" dirty="0">
              <a:solidFill>
                <a:schemeClr val="tx1">
                  <a:lumMod val="85000"/>
                  <a:lumOff val="15000"/>
                </a:schemeClr>
              </a:solidFill>
              <a:latin typeface="Verdana" panose="020B0604030504040204" pitchFamily="34" charset="0"/>
              <a:ea typeface="Verdana" panose="020B0604030504040204" pitchFamily="34" charset="0"/>
            </a:endParaRPr>
          </a:p>
        </p:txBody>
      </p:sp>
      <p:sp>
        <p:nvSpPr>
          <p:cNvPr id="37" name="Прямоугольник 36"/>
          <p:cNvSpPr/>
          <p:nvPr/>
        </p:nvSpPr>
        <p:spPr>
          <a:xfrm>
            <a:off x="1789859" y="960217"/>
            <a:ext cx="4876800" cy="1272143"/>
          </a:xfrm>
          <a:prstGeom prst="rect">
            <a:avLst/>
          </a:prstGeom>
        </p:spPr>
        <p:txBody>
          <a:bodyPr wrap="square">
            <a:spAutoFit/>
          </a:bodyPr>
          <a:lstStyle/>
          <a:p>
            <a:pPr marL="4763" indent="-4763">
              <a:lnSpc>
                <a:spcPts val="1600"/>
              </a:lnSpc>
              <a:spcAft>
                <a:spcPts val="600"/>
              </a:spcAft>
              <a:buClr>
                <a:srgbClr val="EA0A2A"/>
              </a:buClr>
            </a:pPr>
            <a:r>
              <a:rPr lang="en-US" b="1" dirty="0">
                <a:solidFill>
                  <a:schemeClr val="tx1">
                    <a:lumMod val="85000"/>
                    <a:lumOff val="15000"/>
                  </a:schemeClr>
                </a:solidFill>
                <a:latin typeface="Verdana" panose="020B0604030504040204" pitchFamily="34" charset="0"/>
                <a:ea typeface="Verdana" panose="020B0604030504040204" pitchFamily="34" charset="0"/>
              </a:rPr>
              <a:t>Mission</a:t>
            </a:r>
          </a:p>
          <a:p>
            <a:pPr marL="4763" indent="-4763">
              <a:lnSpc>
                <a:spcPts val="1600"/>
              </a:lnSpc>
              <a:spcAft>
                <a:spcPts val="600"/>
              </a:spcAft>
              <a:buClr>
                <a:srgbClr val="EA0A2A"/>
              </a:buClr>
            </a:pPr>
            <a:r>
              <a:rPr lang="en-US" sz="1400" dirty="0">
                <a:solidFill>
                  <a:schemeClr val="tx1">
                    <a:lumMod val="85000"/>
                    <a:lumOff val="15000"/>
                  </a:schemeClr>
                </a:solidFill>
                <a:latin typeface="Verdana" panose="020B0604030504040204" pitchFamily="34" charset="0"/>
                <a:ea typeface="Verdana" panose="020B0604030504040204" pitchFamily="34" charset="0"/>
              </a:rPr>
              <a:t>Training the best specialists and preparing best solutions for power industry and related sectors of economy</a:t>
            </a:r>
            <a:endParaRPr lang="ru-RU" sz="1400" dirty="0">
              <a:solidFill>
                <a:schemeClr val="tx1">
                  <a:lumMod val="85000"/>
                  <a:lumOff val="15000"/>
                </a:schemeClr>
              </a:solidFill>
              <a:latin typeface="Verdana" panose="020B0604030504040204" pitchFamily="34" charset="0"/>
              <a:ea typeface="Verdana" panose="020B0604030504040204" pitchFamily="34" charset="0"/>
            </a:endParaRPr>
          </a:p>
          <a:p>
            <a:pPr marL="4763" indent="-4763">
              <a:lnSpc>
                <a:spcPts val="1600"/>
              </a:lnSpc>
              <a:spcAft>
                <a:spcPts val="600"/>
              </a:spcAft>
              <a:buClr>
                <a:srgbClr val="EA0A2A"/>
              </a:buClr>
            </a:pPr>
            <a:endParaRPr lang="ru-RU" b="1" dirty="0">
              <a:solidFill>
                <a:schemeClr val="tx1">
                  <a:lumMod val="85000"/>
                  <a:lumOff val="15000"/>
                </a:schemeClr>
              </a:solidFill>
              <a:latin typeface="Verdana" panose="020B0604030504040204" pitchFamily="34" charset="0"/>
              <a:ea typeface="Verdana" panose="020B0604030504040204" pitchFamily="34" charset="0"/>
            </a:endParaRPr>
          </a:p>
        </p:txBody>
      </p:sp>
      <p:pic>
        <p:nvPicPr>
          <p:cNvPr id="39" name="Объект 26" descr="Цель">
            <a:extLst>
              <a:ext uri="{FF2B5EF4-FFF2-40B4-BE49-F238E27FC236}">
                <a16:creationId xmlns:a16="http://schemas.microsoft.com/office/drawing/2014/main" id="{06A0FB8B-C0AA-4D7D-9B4D-30F83A838CA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08185" y="1305095"/>
            <a:ext cx="693807" cy="693807"/>
          </a:xfrm>
          <a:prstGeom prst="rect">
            <a:avLst/>
          </a:prstGeom>
        </p:spPr>
      </p:pic>
      <p:sp>
        <p:nvSpPr>
          <p:cNvPr id="40" name="TextBox 39"/>
          <p:cNvSpPr txBox="1"/>
          <p:nvPr/>
        </p:nvSpPr>
        <p:spPr>
          <a:xfrm>
            <a:off x="7201992" y="975591"/>
            <a:ext cx="4406900" cy="1549142"/>
          </a:xfrm>
          <a:prstGeom prst="rect">
            <a:avLst/>
          </a:prstGeom>
          <a:noFill/>
        </p:spPr>
        <p:txBody>
          <a:bodyPr wrap="square" rtlCol="0">
            <a:spAutoFit/>
          </a:bodyPr>
          <a:lstStyle/>
          <a:p>
            <a:pPr marL="4763" lvl="0" indent="-4763">
              <a:lnSpc>
                <a:spcPts val="1600"/>
              </a:lnSpc>
              <a:spcAft>
                <a:spcPts val="600"/>
              </a:spcAft>
              <a:buClr>
                <a:srgbClr val="EA0A2A"/>
              </a:buClr>
            </a:pPr>
            <a:r>
              <a:rPr lang="en-US" b="1" dirty="0">
                <a:solidFill>
                  <a:prstClr val="black">
                    <a:lumMod val="85000"/>
                    <a:lumOff val="15000"/>
                  </a:prstClr>
                </a:solidFill>
                <a:latin typeface="Verdana" panose="020B0604030504040204" pitchFamily="34" charset="0"/>
                <a:ea typeface="Verdana" panose="020B0604030504040204" pitchFamily="34" charset="0"/>
              </a:rPr>
              <a:t>Strategic objective</a:t>
            </a:r>
            <a:r>
              <a:rPr lang="ru-RU" b="1" dirty="0">
                <a:solidFill>
                  <a:prstClr val="black">
                    <a:lumMod val="85000"/>
                    <a:lumOff val="15000"/>
                  </a:prstClr>
                </a:solidFill>
                <a:latin typeface="Verdana" panose="020B0604030504040204" pitchFamily="34" charset="0"/>
                <a:ea typeface="Verdana" panose="020B0604030504040204" pitchFamily="34" charset="0"/>
              </a:rPr>
              <a:t> </a:t>
            </a:r>
          </a:p>
          <a:p>
            <a:pPr marL="4763" lvl="0" indent="-4763">
              <a:lnSpc>
                <a:spcPts val="1600"/>
              </a:lnSpc>
              <a:spcAft>
                <a:spcPts val="600"/>
              </a:spcAft>
              <a:buClr>
                <a:srgbClr val="EA0A2A"/>
              </a:buClr>
            </a:pPr>
            <a:r>
              <a:rPr lang="en-US" sz="1400" dirty="0">
                <a:solidFill>
                  <a:prstClr val="black">
                    <a:lumMod val="85000"/>
                    <a:lumOff val="15000"/>
                  </a:prstClr>
                </a:solidFill>
                <a:latin typeface="Verdana" panose="020B0604030504040204" pitchFamily="34" charset="0"/>
                <a:ea typeface="Verdana" panose="020B0604030504040204" pitchFamily="34" charset="0"/>
              </a:rPr>
              <a:t>Be among the TOP</a:t>
            </a:r>
            <a:r>
              <a:rPr lang="ru-RU" sz="1400" dirty="0">
                <a:solidFill>
                  <a:prstClr val="black">
                    <a:lumMod val="85000"/>
                    <a:lumOff val="15000"/>
                  </a:prstClr>
                </a:solidFill>
                <a:latin typeface="Verdana" panose="020B0604030504040204" pitchFamily="34" charset="0"/>
                <a:ea typeface="Verdana" panose="020B0604030504040204" pitchFamily="34" charset="0"/>
              </a:rPr>
              <a:t>-3 </a:t>
            </a:r>
            <a:r>
              <a:rPr lang="en-US" sz="1400" dirty="0">
                <a:solidFill>
                  <a:prstClr val="black">
                    <a:lumMod val="85000"/>
                    <a:lumOff val="15000"/>
                  </a:prstClr>
                </a:solidFill>
                <a:latin typeface="Verdana" panose="020B0604030504040204" pitchFamily="34" charset="0"/>
                <a:ea typeface="Verdana" panose="020B0604030504040204" pitchFamily="34" charset="0"/>
              </a:rPr>
              <a:t>leaders of power engineering education and innovative solutions in power engineering and related branches of industry in RF</a:t>
            </a:r>
            <a:endParaRPr lang="ru-RU" sz="1400" dirty="0">
              <a:solidFill>
                <a:prstClr val="black">
                  <a:lumMod val="85000"/>
                  <a:lumOff val="15000"/>
                </a:prstClr>
              </a:solidFill>
              <a:latin typeface="Verdana" panose="020B0604030504040204" pitchFamily="34" charset="0"/>
              <a:ea typeface="Verdana" panose="020B0604030504040204" pitchFamily="34" charset="0"/>
            </a:endParaRPr>
          </a:p>
          <a:p>
            <a:endParaRPr lang="ru-RU" dirty="0"/>
          </a:p>
        </p:txBody>
      </p:sp>
      <p:sp>
        <p:nvSpPr>
          <p:cNvPr id="41" name="Заголовок 6"/>
          <p:cNvSpPr txBox="1">
            <a:spLocks/>
          </p:cNvSpPr>
          <p:nvPr/>
        </p:nvSpPr>
        <p:spPr>
          <a:xfrm>
            <a:off x="386785" y="2163399"/>
            <a:ext cx="7004615" cy="5582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chemeClr val="tx1">
                    <a:lumMod val="85000"/>
                    <a:lumOff val="15000"/>
                  </a:schemeClr>
                </a:solidFill>
                <a:latin typeface="Verdana" panose="020B0604030504040204" pitchFamily="34" charset="0"/>
                <a:ea typeface="Verdana" panose="020B0604030504040204" pitchFamily="34" charset="0"/>
              </a:rPr>
              <a:t>Priority development spheres</a:t>
            </a:r>
            <a:r>
              <a:rPr lang="ru-RU" sz="1800" b="1" dirty="0">
                <a:solidFill>
                  <a:schemeClr val="tx1">
                    <a:lumMod val="85000"/>
                    <a:lumOff val="15000"/>
                  </a:schemeClr>
                </a:solidFill>
                <a:latin typeface="Verdana" panose="020B0604030504040204" pitchFamily="34" charset="0"/>
                <a:ea typeface="Verdana" panose="020B0604030504040204" pitchFamily="34" charset="0"/>
              </a:rPr>
              <a:t>:</a:t>
            </a:r>
          </a:p>
        </p:txBody>
      </p:sp>
      <p:pic>
        <p:nvPicPr>
          <p:cNvPr id="42" name="Рисунок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040" y="1133658"/>
            <a:ext cx="647645" cy="715818"/>
          </a:xfrm>
          <a:prstGeom prst="rect">
            <a:avLst/>
          </a:prstGeom>
        </p:spPr>
      </p:pic>
      <p:pic>
        <p:nvPicPr>
          <p:cNvPr id="14" name="Picture 2" descr="https://rykovodstvo.ru/pars_docs/refs/124/123707/123707_html_m3ff85e4a.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16316" y="88998"/>
            <a:ext cx="785151" cy="72556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109434" y="814565"/>
            <a:ext cx="823931" cy="276999"/>
          </a:xfrm>
          <a:prstGeom prst="rect">
            <a:avLst/>
          </a:prstGeom>
          <a:noFill/>
        </p:spPr>
        <p:txBody>
          <a:bodyPr wrap="square" rtlCol="0">
            <a:spAutoFit/>
          </a:bodyPr>
          <a:lstStyle/>
          <a:p>
            <a:pPr algn="ctr"/>
            <a:r>
              <a:rPr lang="en-US" sz="1200" b="1" dirty="0">
                <a:latin typeface="Verdana" panose="020B0604030504040204" pitchFamily="34" charset="0"/>
                <a:ea typeface="Verdana" panose="020B0604030504040204" pitchFamily="34" charset="0"/>
              </a:rPr>
              <a:t>KSPEU</a:t>
            </a:r>
            <a:endParaRPr lang="ru-RU" sz="12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8777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447636" y="1397746"/>
            <a:ext cx="5340793" cy="5340793"/>
          </a:xfrm>
          <a:prstGeom prst="rect">
            <a:avLst/>
          </a:prstGeom>
          <a:noFill/>
        </p:spPr>
      </p:pic>
      <p:sp>
        <p:nvSpPr>
          <p:cNvPr id="32" name="Прямоугольник 31"/>
          <p:cNvSpPr/>
          <p:nvPr/>
        </p:nvSpPr>
        <p:spPr>
          <a:xfrm>
            <a:off x="7504565" y="2944169"/>
            <a:ext cx="4256512" cy="1631216"/>
          </a:xfrm>
          <a:prstGeom prst="rect">
            <a:avLst/>
          </a:prstGeom>
        </p:spPr>
        <p:txBody>
          <a:bodyPr wrap="square">
            <a:spAutoFit/>
          </a:bodyPr>
          <a:lstStyle/>
          <a:p>
            <a:pPr algn="ctr"/>
            <a:r>
              <a:rPr lang="en-US" sz="1600" b="1" dirty="0">
                <a:latin typeface="Verdana" panose="020B0604030504040204" pitchFamily="34" charset="0"/>
                <a:ea typeface="Verdana" panose="020B0604030504040204" pitchFamily="34" charset="0"/>
              </a:rPr>
              <a:t>Education</a:t>
            </a:r>
            <a:endParaRPr lang="ru-RU" sz="1600" b="1"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Engineering schools</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Personalization</a:t>
            </a:r>
            <a:r>
              <a:rPr lang="ru-RU" sz="1400" dirty="0">
                <a:latin typeface="Verdana" panose="020B0604030504040204" pitchFamily="34" charset="0"/>
                <a:ea typeface="Verdana" panose="020B0604030504040204" pitchFamily="34" charset="0"/>
              </a:rPr>
              <a:t> </a:t>
            </a:r>
          </a:p>
          <a:p>
            <a:pPr algn="ctr"/>
            <a:r>
              <a:rPr lang="en-US" sz="1400" dirty="0">
                <a:latin typeface="Verdana" panose="020B0604030504040204" pitchFamily="34" charset="0"/>
                <a:ea typeface="Verdana" panose="020B0604030504040204" pitchFamily="34" charset="0"/>
              </a:rPr>
              <a:t>Digitalization</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Technological entrepreneurship</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Vendor’s academy</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Academic mobility</a:t>
            </a:r>
            <a:endParaRPr lang="ru-RU" sz="1400" dirty="0">
              <a:latin typeface="Verdana" panose="020B0604030504040204" pitchFamily="34" charset="0"/>
              <a:ea typeface="Verdana" panose="020B0604030504040204" pitchFamily="34" charset="0"/>
            </a:endParaRPr>
          </a:p>
        </p:txBody>
      </p:sp>
      <p:sp>
        <p:nvSpPr>
          <p:cNvPr id="36" name="Прямоугольник 35"/>
          <p:cNvSpPr/>
          <p:nvPr/>
        </p:nvSpPr>
        <p:spPr>
          <a:xfrm>
            <a:off x="6408845" y="2312229"/>
            <a:ext cx="990600" cy="707886"/>
          </a:xfrm>
          <a:prstGeom prst="rect">
            <a:avLst/>
          </a:prstGeom>
        </p:spPr>
        <p:txBody>
          <a:bodyPr wrap="square">
            <a:spAutoFit/>
          </a:bodyPr>
          <a:lstStyle/>
          <a:p>
            <a:pPr algn="ctr"/>
            <a:r>
              <a:rPr lang="en-US" sz="4000" dirty="0">
                <a:ln/>
                <a:solidFill>
                  <a:schemeClr val="bg1"/>
                </a:solidFill>
                <a:effectLst>
                  <a:outerShdw blurRad="38100" dist="19050" dir="2700000" algn="tl" rotWithShape="0">
                    <a:schemeClr val="dk1">
                      <a:lumMod val="50000"/>
                      <a:alpha val="40000"/>
                    </a:schemeClr>
                  </a:outerShdw>
                </a:effectLst>
              </a:rPr>
              <a:t>01</a:t>
            </a:r>
            <a:endParaRPr lang="ru-RU" sz="4000" dirty="0">
              <a:ln/>
              <a:solidFill>
                <a:schemeClr val="bg1"/>
              </a:solidFill>
              <a:effectLst>
                <a:outerShdw blurRad="38100" dist="19050" dir="2700000" algn="tl" rotWithShape="0">
                  <a:schemeClr val="dk1">
                    <a:lumMod val="50000"/>
                    <a:alpha val="40000"/>
                  </a:schemeClr>
                </a:outerShdw>
              </a:effectLst>
            </a:endParaRPr>
          </a:p>
        </p:txBody>
      </p:sp>
      <p:sp>
        <p:nvSpPr>
          <p:cNvPr id="45" name="Прямоугольник 44"/>
          <p:cNvSpPr/>
          <p:nvPr/>
        </p:nvSpPr>
        <p:spPr>
          <a:xfrm>
            <a:off x="7218519" y="3747970"/>
            <a:ext cx="990600" cy="707886"/>
          </a:xfrm>
          <a:prstGeom prst="rect">
            <a:avLst/>
          </a:prstGeom>
        </p:spPr>
        <p:txBody>
          <a:bodyPr wrap="square">
            <a:spAutoFit/>
          </a:bodyPr>
          <a:lstStyle/>
          <a:p>
            <a:pPr algn="ctr"/>
            <a:r>
              <a:rPr lang="en-US" sz="4000" dirty="0">
                <a:ln/>
                <a:solidFill>
                  <a:schemeClr val="bg1"/>
                </a:solidFill>
                <a:effectLst>
                  <a:outerShdw blurRad="38100" dist="19050" dir="2700000" algn="tl" rotWithShape="0">
                    <a:schemeClr val="dk1">
                      <a:lumMod val="50000"/>
                      <a:alpha val="40000"/>
                    </a:schemeClr>
                  </a:outerShdw>
                </a:effectLst>
              </a:rPr>
              <a:t>02</a:t>
            </a:r>
            <a:endParaRPr lang="ru-RU" sz="4000" dirty="0">
              <a:ln/>
              <a:solidFill>
                <a:schemeClr val="bg1"/>
              </a:solidFill>
              <a:effectLst>
                <a:outerShdw blurRad="38100" dist="19050" dir="2700000" algn="tl" rotWithShape="0">
                  <a:schemeClr val="dk1">
                    <a:lumMod val="50000"/>
                    <a:alpha val="40000"/>
                  </a:schemeClr>
                </a:outerShdw>
              </a:effectLst>
            </a:endParaRPr>
          </a:p>
        </p:txBody>
      </p:sp>
      <p:sp>
        <p:nvSpPr>
          <p:cNvPr id="55" name="Прямоугольник 54"/>
          <p:cNvSpPr/>
          <p:nvPr/>
        </p:nvSpPr>
        <p:spPr>
          <a:xfrm>
            <a:off x="6374489" y="5110190"/>
            <a:ext cx="990600" cy="707886"/>
          </a:xfrm>
          <a:prstGeom prst="rect">
            <a:avLst/>
          </a:prstGeom>
        </p:spPr>
        <p:txBody>
          <a:bodyPr wrap="square">
            <a:spAutoFit/>
          </a:bodyPr>
          <a:lstStyle/>
          <a:p>
            <a:pPr algn="ctr"/>
            <a:r>
              <a:rPr lang="en-US" sz="4000" dirty="0">
                <a:ln/>
                <a:solidFill>
                  <a:schemeClr val="bg1"/>
                </a:solidFill>
                <a:effectLst>
                  <a:outerShdw blurRad="38100" dist="19050" dir="2700000" algn="tl" rotWithShape="0">
                    <a:schemeClr val="dk1">
                      <a:lumMod val="50000"/>
                      <a:alpha val="40000"/>
                    </a:schemeClr>
                  </a:outerShdw>
                </a:effectLst>
              </a:rPr>
              <a:t>03</a:t>
            </a:r>
            <a:endParaRPr lang="ru-RU" sz="4000" dirty="0">
              <a:ln/>
              <a:solidFill>
                <a:schemeClr val="bg1"/>
              </a:solidFill>
              <a:effectLst>
                <a:outerShdw blurRad="38100" dist="19050" dir="2700000" algn="tl" rotWithShape="0">
                  <a:schemeClr val="dk1">
                    <a:lumMod val="50000"/>
                    <a:alpha val="40000"/>
                  </a:schemeClr>
                </a:outerShdw>
              </a:effectLst>
            </a:endParaRPr>
          </a:p>
        </p:txBody>
      </p:sp>
      <p:sp>
        <p:nvSpPr>
          <p:cNvPr id="57" name="Прямоугольник 56"/>
          <p:cNvSpPr/>
          <p:nvPr/>
        </p:nvSpPr>
        <p:spPr>
          <a:xfrm>
            <a:off x="4850220" y="5110190"/>
            <a:ext cx="990600" cy="707886"/>
          </a:xfrm>
          <a:prstGeom prst="rect">
            <a:avLst/>
          </a:prstGeom>
        </p:spPr>
        <p:txBody>
          <a:bodyPr wrap="square">
            <a:spAutoFit/>
          </a:bodyPr>
          <a:lstStyle/>
          <a:p>
            <a:pPr algn="ctr"/>
            <a:r>
              <a:rPr lang="en-US" sz="4000" dirty="0">
                <a:ln/>
                <a:solidFill>
                  <a:schemeClr val="bg1"/>
                </a:solidFill>
                <a:effectLst>
                  <a:outerShdw blurRad="38100" dist="19050" dir="2700000" algn="tl" rotWithShape="0">
                    <a:schemeClr val="dk1">
                      <a:lumMod val="50000"/>
                      <a:alpha val="40000"/>
                    </a:schemeClr>
                  </a:outerShdw>
                </a:effectLst>
              </a:rPr>
              <a:t>04</a:t>
            </a:r>
            <a:endParaRPr lang="ru-RU" sz="4000" dirty="0">
              <a:ln/>
              <a:solidFill>
                <a:schemeClr val="bg1"/>
              </a:solidFill>
              <a:effectLst>
                <a:outerShdw blurRad="38100" dist="19050" dir="2700000" algn="tl" rotWithShape="0">
                  <a:schemeClr val="dk1">
                    <a:lumMod val="50000"/>
                    <a:alpha val="40000"/>
                  </a:schemeClr>
                </a:outerShdw>
              </a:effectLst>
            </a:endParaRPr>
          </a:p>
        </p:txBody>
      </p:sp>
      <p:sp>
        <p:nvSpPr>
          <p:cNvPr id="58" name="Прямоугольник 57"/>
          <p:cNvSpPr/>
          <p:nvPr/>
        </p:nvSpPr>
        <p:spPr>
          <a:xfrm>
            <a:off x="4029399" y="3747970"/>
            <a:ext cx="990600" cy="707886"/>
          </a:xfrm>
          <a:prstGeom prst="rect">
            <a:avLst/>
          </a:prstGeom>
        </p:spPr>
        <p:txBody>
          <a:bodyPr wrap="square">
            <a:spAutoFit/>
          </a:bodyPr>
          <a:lstStyle/>
          <a:p>
            <a:pPr algn="ctr"/>
            <a:r>
              <a:rPr lang="en-US" sz="4000" dirty="0">
                <a:ln/>
                <a:solidFill>
                  <a:schemeClr val="bg1"/>
                </a:solidFill>
                <a:effectLst>
                  <a:outerShdw blurRad="38100" dist="19050" dir="2700000" algn="tl" rotWithShape="0">
                    <a:schemeClr val="dk1">
                      <a:lumMod val="50000"/>
                      <a:alpha val="40000"/>
                    </a:schemeClr>
                  </a:outerShdw>
                </a:effectLst>
              </a:rPr>
              <a:t>05</a:t>
            </a:r>
            <a:endParaRPr lang="ru-RU" sz="4000" dirty="0">
              <a:ln/>
              <a:solidFill>
                <a:schemeClr val="bg1"/>
              </a:solidFill>
              <a:effectLst>
                <a:outerShdw blurRad="38100" dist="19050" dir="2700000" algn="tl" rotWithShape="0">
                  <a:schemeClr val="dk1">
                    <a:lumMod val="50000"/>
                    <a:alpha val="40000"/>
                  </a:schemeClr>
                </a:outerShdw>
              </a:effectLst>
            </a:endParaRPr>
          </a:p>
        </p:txBody>
      </p:sp>
      <p:sp>
        <p:nvSpPr>
          <p:cNvPr id="59" name="Прямоугольник 58"/>
          <p:cNvSpPr/>
          <p:nvPr/>
        </p:nvSpPr>
        <p:spPr>
          <a:xfrm>
            <a:off x="4844243" y="2318737"/>
            <a:ext cx="990600" cy="707886"/>
          </a:xfrm>
          <a:prstGeom prst="rect">
            <a:avLst/>
          </a:prstGeom>
        </p:spPr>
        <p:txBody>
          <a:bodyPr wrap="square">
            <a:spAutoFit/>
          </a:bodyPr>
          <a:lstStyle/>
          <a:p>
            <a:pPr algn="ctr"/>
            <a:r>
              <a:rPr lang="en-US" sz="4000" dirty="0">
                <a:ln/>
                <a:solidFill>
                  <a:schemeClr val="bg1"/>
                </a:solidFill>
                <a:effectLst>
                  <a:outerShdw blurRad="38100" dist="19050" dir="2700000" algn="tl" rotWithShape="0">
                    <a:schemeClr val="dk1">
                      <a:lumMod val="50000"/>
                      <a:alpha val="40000"/>
                    </a:schemeClr>
                  </a:outerShdw>
                </a:effectLst>
              </a:rPr>
              <a:t>06</a:t>
            </a:r>
            <a:endParaRPr lang="ru-RU" sz="4000" dirty="0">
              <a:ln/>
              <a:solidFill>
                <a:schemeClr val="bg1"/>
              </a:solidFill>
              <a:effectLst>
                <a:outerShdw blurRad="38100" dist="19050" dir="2700000" algn="tl" rotWithShape="0">
                  <a:schemeClr val="dk1">
                    <a:lumMod val="50000"/>
                    <a:alpha val="40000"/>
                  </a:schemeClr>
                </a:outerShdw>
              </a:effectLst>
            </a:endParaRPr>
          </a:p>
        </p:txBody>
      </p:sp>
      <p:sp>
        <p:nvSpPr>
          <p:cNvPr id="60" name="Прямоугольник 59"/>
          <p:cNvSpPr/>
          <p:nvPr/>
        </p:nvSpPr>
        <p:spPr>
          <a:xfrm>
            <a:off x="6869789" y="855366"/>
            <a:ext cx="2896101" cy="1661993"/>
          </a:xfrm>
          <a:prstGeom prst="rect">
            <a:avLst/>
          </a:prstGeom>
        </p:spPr>
        <p:txBody>
          <a:bodyPr wrap="square">
            <a:spAutoFit/>
          </a:bodyPr>
          <a:lstStyle/>
          <a:p>
            <a:pPr algn="ctr"/>
            <a:r>
              <a:rPr lang="en-US" sz="1600" b="1" dirty="0">
                <a:latin typeface="Verdana" panose="020B0604030504040204" pitchFamily="34" charset="0"/>
                <a:ea typeface="Verdana" panose="020B0604030504040204" pitchFamily="34" charset="0"/>
              </a:rPr>
              <a:t>Science and commercialization</a:t>
            </a:r>
            <a:endParaRPr lang="ru-RU" sz="1600" b="1"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New knowledge</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New market products</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New employees</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New structural units</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New laboratories</a:t>
            </a:r>
            <a:endParaRPr lang="ru-RU" sz="1400" dirty="0">
              <a:latin typeface="Verdana" panose="020B0604030504040204" pitchFamily="34" charset="0"/>
              <a:ea typeface="Verdana" panose="020B0604030504040204" pitchFamily="34" charset="0"/>
            </a:endParaRPr>
          </a:p>
        </p:txBody>
      </p:sp>
      <p:sp>
        <p:nvSpPr>
          <p:cNvPr id="61" name="Прямоугольник 60"/>
          <p:cNvSpPr/>
          <p:nvPr/>
        </p:nvSpPr>
        <p:spPr>
          <a:xfrm>
            <a:off x="6408845" y="5818076"/>
            <a:ext cx="4997788" cy="984885"/>
          </a:xfrm>
          <a:prstGeom prst="rect">
            <a:avLst/>
          </a:prstGeom>
        </p:spPr>
        <p:txBody>
          <a:bodyPr wrap="square">
            <a:spAutoFit/>
          </a:bodyPr>
          <a:lstStyle/>
          <a:p>
            <a:pPr algn="ctr"/>
            <a:r>
              <a:rPr lang="en-US" sz="1600" b="1" dirty="0">
                <a:latin typeface="Verdana" panose="020B0604030504040204" pitchFamily="34" charset="0"/>
                <a:ea typeface="Verdana" panose="020B0604030504040204" pitchFamily="34" charset="0"/>
              </a:rPr>
              <a:t>Financial model</a:t>
            </a:r>
            <a:endParaRPr lang="ru-RU" sz="1600" b="1"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Diversification of financing sources</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Growth of the consolidated budget</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Development fund allotment</a:t>
            </a:r>
            <a:endParaRPr lang="ru-RU" sz="1400" dirty="0">
              <a:latin typeface="Verdana" panose="020B0604030504040204" pitchFamily="34" charset="0"/>
              <a:ea typeface="Verdana" panose="020B0604030504040204" pitchFamily="34" charset="0"/>
            </a:endParaRPr>
          </a:p>
        </p:txBody>
      </p:sp>
      <p:sp>
        <p:nvSpPr>
          <p:cNvPr id="62" name="Прямоугольник 61"/>
          <p:cNvSpPr/>
          <p:nvPr/>
        </p:nvSpPr>
        <p:spPr>
          <a:xfrm>
            <a:off x="1868724" y="5830617"/>
            <a:ext cx="3442830" cy="769441"/>
          </a:xfrm>
          <a:prstGeom prst="rect">
            <a:avLst/>
          </a:prstGeom>
        </p:spPr>
        <p:txBody>
          <a:bodyPr wrap="square">
            <a:spAutoFit/>
          </a:bodyPr>
          <a:lstStyle/>
          <a:p>
            <a:pPr algn="ctr"/>
            <a:r>
              <a:rPr lang="en-US" sz="1600" b="1" dirty="0">
                <a:latin typeface="Verdana" panose="020B0604030504040204" pitchFamily="34" charset="0"/>
                <a:ea typeface="Verdana" panose="020B0604030504040204" pitchFamily="34" charset="0"/>
              </a:rPr>
              <a:t>Digital university</a:t>
            </a:r>
            <a:endParaRPr lang="ru-RU" sz="1600" b="1"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Development of digital services</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Development of digital skills</a:t>
            </a:r>
            <a:endParaRPr lang="ru-RU" sz="1400" dirty="0">
              <a:latin typeface="Verdana" panose="020B0604030504040204" pitchFamily="34" charset="0"/>
              <a:ea typeface="Verdana" panose="020B0604030504040204" pitchFamily="34" charset="0"/>
            </a:endParaRPr>
          </a:p>
        </p:txBody>
      </p:sp>
      <p:sp>
        <p:nvSpPr>
          <p:cNvPr id="63" name="Прямоугольник 62"/>
          <p:cNvSpPr/>
          <p:nvPr/>
        </p:nvSpPr>
        <p:spPr>
          <a:xfrm>
            <a:off x="848064" y="3099451"/>
            <a:ext cx="3814627" cy="1631216"/>
          </a:xfrm>
          <a:prstGeom prst="rect">
            <a:avLst/>
          </a:prstGeom>
        </p:spPr>
        <p:txBody>
          <a:bodyPr wrap="square">
            <a:spAutoFit/>
          </a:bodyPr>
          <a:lstStyle/>
          <a:p>
            <a:pPr algn="ctr"/>
            <a:r>
              <a:rPr lang="en-US" sz="1600" b="1" dirty="0">
                <a:latin typeface="Verdana" panose="020B0604030504040204" pitchFamily="34" charset="0"/>
                <a:ea typeface="Verdana" panose="020B0604030504040204" pitchFamily="34" charset="0"/>
              </a:rPr>
              <a:t>Youth policy</a:t>
            </a:r>
            <a:endParaRPr lang="ru-RU" sz="16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Education</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Volunteering Center</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Healthy Life Style</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Social Media</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Development of talents</a:t>
            </a:r>
            <a:endParaRPr lang="ru-RU" sz="1400" dirty="0">
              <a:latin typeface="Verdana" panose="020B0604030504040204" pitchFamily="34" charset="0"/>
              <a:ea typeface="Verdana" panose="020B0604030504040204" pitchFamily="34" charset="0"/>
            </a:endParaRPr>
          </a:p>
          <a:p>
            <a:pPr algn="ctr"/>
            <a:r>
              <a:rPr lang="ru-RU" sz="1400" dirty="0">
                <a:latin typeface="Verdana" panose="020B0604030504040204" pitchFamily="34" charset="0"/>
                <a:ea typeface="Verdana" panose="020B0604030504040204" pitchFamily="34" charset="0"/>
              </a:rPr>
              <a:t>«</a:t>
            </a:r>
            <a:r>
              <a:rPr lang="en-US" sz="1400" dirty="0">
                <a:latin typeface="Verdana" panose="020B0604030504040204" pitchFamily="34" charset="0"/>
                <a:ea typeface="Verdana" panose="020B0604030504040204" pitchFamily="34" charset="0"/>
              </a:rPr>
              <a:t>Third mission</a:t>
            </a:r>
            <a:r>
              <a:rPr lang="ru-RU" sz="1400" dirty="0">
                <a:latin typeface="Verdana" panose="020B0604030504040204" pitchFamily="34" charset="0"/>
                <a:ea typeface="Verdana" panose="020B0604030504040204" pitchFamily="34" charset="0"/>
              </a:rPr>
              <a:t>» </a:t>
            </a:r>
          </a:p>
        </p:txBody>
      </p:sp>
      <p:sp>
        <p:nvSpPr>
          <p:cNvPr id="64" name="Прямоугольник 63"/>
          <p:cNvSpPr/>
          <p:nvPr/>
        </p:nvSpPr>
        <p:spPr>
          <a:xfrm>
            <a:off x="2171153" y="882501"/>
            <a:ext cx="4265925" cy="1200329"/>
          </a:xfrm>
          <a:prstGeom prst="rect">
            <a:avLst/>
          </a:prstGeom>
        </p:spPr>
        <p:txBody>
          <a:bodyPr wrap="square">
            <a:spAutoFit/>
          </a:bodyPr>
          <a:lstStyle/>
          <a:p>
            <a:pPr algn="ctr"/>
            <a:r>
              <a:rPr lang="en-US" sz="1600" b="1" dirty="0">
                <a:latin typeface="Verdana" panose="020B0604030504040204" pitchFamily="34" charset="0"/>
                <a:ea typeface="Verdana" panose="020B0604030504040204" pitchFamily="34" charset="0"/>
              </a:rPr>
              <a:t>Management and human resources</a:t>
            </a:r>
            <a:endParaRPr lang="ru-RU" sz="1600" b="1"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Partner ecosystem</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Academic staff up to</a:t>
            </a:r>
            <a:r>
              <a:rPr lang="ru-RU" sz="1400" dirty="0">
                <a:latin typeface="Verdana" panose="020B0604030504040204" pitchFamily="34" charset="0"/>
                <a:ea typeface="Verdana" panose="020B0604030504040204" pitchFamily="34" charset="0"/>
              </a:rPr>
              <a:t> 39</a:t>
            </a:r>
            <a:r>
              <a:rPr lang="en-US" sz="1400" dirty="0">
                <a:latin typeface="Verdana" panose="020B0604030504040204" pitchFamily="34" charset="0"/>
                <a:ea typeface="Verdana" panose="020B0604030504040204" pitchFamily="34" charset="0"/>
              </a:rPr>
              <a:t> years old</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Succession pool</a:t>
            </a:r>
            <a:endParaRPr lang="ru-RU" sz="1400" dirty="0">
              <a:latin typeface="Verdana" panose="020B0604030504040204" pitchFamily="34" charset="0"/>
              <a:ea typeface="Verdana" panose="020B0604030504040204" pitchFamily="34" charset="0"/>
            </a:endParaRPr>
          </a:p>
          <a:p>
            <a:pPr algn="ctr"/>
            <a:r>
              <a:rPr lang="en-US" sz="1400" dirty="0">
                <a:latin typeface="Verdana" panose="020B0604030504040204" pitchFamily="34" charset="0"/>
                <a:ea typeface="Verdana" panose="020B0604030504040204" pitchFamily="34" charset="0"/>
              </a:rPr>
              <a:t>Talents recruiting</a:t>
            </a:r>
            <a:endParaRPr lang="ru-RU" sz="1400" dirty="0"/>
          </a:p>
        </p:txBody>
      </p:sp>
      <p:pic>
        <p:nvPicPr>
          <p:cNvPr id="21" name="Рисунок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7747" y="2714618"/>
            <a:ext cx="480570" cy="561607"/>
          </a:xfrm>
          <a:prstGeom prst="rect">
            <a:avLst/>
          </a:prstGeom>
        </p:spPr>
      </p:pic>
      <p:pic>
        <p:nvPicPr>
          <p:cNvPr id="22" name="Рисунок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0165" y="3383633"/>
            <a:ext cx="618199" cy="417889"/>
          </a:xfrm>
          <a:prstGeom prst="rect">
            <a:avLst/>
          </a:prstGeom>
        </p:spPr>
      </p:pic>
      <p:pic>
        <p:nvPicPr>
          <p:cNvPr id="23" name="Рисунок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0165" y="4305296"/>
            <a:ext cx="565668" cy="474830"/>
          </a:xfrm>
          <a:prstGeom prst="rect">
            <a:avLst/>
          </a:prstGeom>
        </p:spPr>
      </p:pic>
      <p:pic>
        <p:nvPicPr>
          <p:cNvPr id="24" name="Рисунок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4843" y="4731935"/>
            <a:ext cx="574002" cy="634423"/>
          </a:xfrm>
          <a:prstGeom prst="rect">
            <a:avLst/>
          </a:prstGeom>
        </p:spPr>
      </p:pic>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7667" y="4346206"/>
            <a:ext cx="479383" cy="385729"/>
          </a:xfrm>
          <a:prstGeom prst="rect">
            <a:avLst/>
          </a:prstGeom>
        </p:spPr>
      </p:pic>
      <p:pic>
        <p:nvPicPr>
          <p:cNvPr id="26" name="Рисунок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47667" y="3281778"/>
            <a:ext cx="405967" cy="554117"/>
          </a:xfrm>
          <a:prstGeom prst="rect">
            <a:avLst/>
          </a:prstGeom>
        </p:spPr>
      </p:pic>
      <p:pic>
        <p:nvPicPr>
          <p:cNvPr id="27" name="Рисунок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2911" y="140721"/>
            <a:ext cx="2293396" cy="451847"/>
          </a:xfrm>
          <a:prstGeom prst="rect">
            <a:avLst/>
          </a:prstGeom>
        </p:spPr>
      </p:pic>
      <p:sp>
        <p:nvSpPr>
          <p:cNvPr id="2" name="Прямоугольник 1"/>
          <p:cNvSpPr/>
          <p:nvPr/>
        </p:nvSpPr>
        <p:spPr>
          <a:xfrm>
            <a:off x="1829483" y="144770"/>
            <a:ext cx="8941869" cy="461665"/>
          </a:xfrm>
          <a:prstGeom prst="rect">
            <a:avLst/>
          </a:prstGeom>
        </p:spPr>
        <p:txBody>
          <a:bodyPr wrap="square">
            <a:spAutoFit/>
          </a:bodyPr>
          <a:lstStyle/>
          <a:p>
            <a:pPr algn="ctr"/>
            <a:r>
              <a:rPr lang="en-US" sz="2400" b="1" dirty="0">
                <a:solidFill>
                  <a:schemeClr val="tx1">
                    <a:lumMod val="85000"/>
                    <a:lumOff val="15000"/>
                  </a:schemeClr>
                </a:solidFill>
                <a:latin typeface="Verdana" panose="020B0604030504040204" pitchFamily="34" charset="0"/>
                <a:ea typeface="Verdana" panose="020B0604030504040204" pitchFamily="34" charset="0"/>
              </a:rPr>
              <a:t>Institutional transformation of the university</a:t>
            </a:r>
            <a:endParaRPr lang="ru-RU" sz="2400" b="1" dirty="0">
              <a:solidFill>
                <a:schemeClr val="tx1">
                  <a:lumMod val="85000"/>
                  <a:lumOff val="15000"/>
                </a:schemeClr>
              </a:solidFill>
              <a:latin typeface="Verdana" panose="020B0604030504040204" pitchFamily="34" charset="0"/>
              <a:ea typeface="Verdana" panose="020B0604030504040204" pitchFamily="34" charset="0"/>
            </a:endParaRPr>
          </a:p>
        </p:txBody>
      </p:sp>
      <p:sp>
        <p:nvSpPr>
          <p:cNvPr id="31" name="TextBox 30"/>
          <p:cNvSpPr txBox="1"/>
          <p:nvPr/>
        </p:nvSpPr>
        <p:spPr>
          <a:xfrm>
            <a:off x="11067394" y="892643"/>
            <a:ext cx="908218" cy="276999"/>
          </a:xfrm>
          <a:prstGeom prst="rect">
            <a:avLst/>
          </a:prstGeom>
          <a:noFill/>
        </p:spPr>
        <p:txBody>
          <a:bodyPr wrap="square" rtlCol="0">
            <a:spAutoFit/>
          </a:bodyPr>
          <a:lstStyle/>
          <a:p>
            <a:pPr algn="ctr"/>
            <a:r>
              <a:rPr lang="en-US" sz="1200" b="1" dirty="0">
                <a:latin typeface="Verdana" panose="020B0604030504040204" pitchFamily="34" charset="0"/>
                <a:ea typeface="Verdana" panose="020B0604030504040204" pitchFamily="34" charset="0"/>
              </a:rPr>
              <a:t>KSPEU</a:t>
            </a:r>
            <a:endParaRPr lang="ru-RU" sz="1200" b="1" dirty="0">
              <a:latin typeface="Verdana" panose="020B0604030504040204" pitchFamily="34" charset="0"/>
              <a:ea typeface="Verdana" panose="020B0604030504040204" pitchFamily="34" charset="0"/>
            </a:endParaRPr>
          </a:p>
        </p:txBody>
      </p:sp>
      <p:pic>
        <p:nvPicPr>
          <p:cNvPr id="33" name="Picture 2" descr="https://rykovodstvo.ru/pars_docs/refs/124/123707/123707_html_m3ff85e4a.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16316" y="88998"/>
            <a:ext cx="785151" cy="72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75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a:spLocks noChangeArrowheads="1"/>
          </p:cNvSpPr>
          <p:nvPr/>
        </p:nvSpPr>
        <p:spPr bwMode="gray">
          <a:xfrm>
            <a:off x="1497330" y="2028032"/>
            <a:ext cx="9155430" cy="4840286"/>
          </a:xfrm>
          <a:prstGeom prst="rect">
            <a:avLst/>
          </a:prstGeom>
          <a:noFill/>
          <a:ln w="12700">
            <a:noFill/>
            <a:miter lim="800000"/>
            <a:headEnd/>
            <a:tailEnd/>
          </a:ln>
          <a:effectLst/>
        </p:spPr>
        <p:txBody>
          <a:bodyPr lIns="108000" tIns="108000" rIns="144000" bIns="72000"/>
          <a:ls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grpSp>
        <p:nvGrpSpPr>
          <p:cNvPr id="474148" name="Group 36"/>
          <p:cNvGrpSpPr>
            <a:grpSpLocks/>
          </p:cNvGrpSpPr>
          <p:nvPr/>
        </p:nvGrpSpPr>
        <p:grpSpPr bwMode="auto">
          <a:xfrm>
            <a:off x="493460" y="1071467"/>
            <a:ext cx="3779634" cy="4987159"/>
            <a:chOff x="576" y="1056"/>
            <a:chExt cx="1344" cy="2652"/>
          </a:xfrm>
        </p:grpSpPr>
        <p:sp>
          <p:nvSpPr>
            <p:cNvPr id="474114" name="Rectangle 2"/>
            <p:cNvSpPr>
              <a:spLocks noChangeArrowheads="1"/>
            </p:cNvSpPr>
            <p:nvPr/>
          </p:nvSpPr>
          <p:spPr bwMode="gray">
            <a:xfrm>
              <a:off x="1442" y="1062"/>
              <a:ext cx="96" cy="235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4117" name="AutoShape 5"/>
            <p:cNvSpPr>
              <a:spLocks noChangeArrowheads="1"/>
            </p:cNvSpPr>
            <p:nvPr/>
          </p:nvSpPr>
          <p:spPr bwMode="gray">
            <a:xfrm>
              <a:off x="1209" y="3415"/>
              <a:ext cx="329" cy="288"/>
            </a:xfrm>
            <a:prstGeom prst="parallelogram">
              <a:avLst>
                <a:gd name="adj" fmla="val 114236"/>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4119" name="AutoShape 7"/>
            <p:cNvSpPr>
              <a:spLocks noChangeArrowheads="1"/>
            </p:cNvSpPr>
            <p:nvPr/>
          </p:nvSpPr>
          <p:spPr bwMode="gray">
            <a:xfrm>
              <a:off x="576" y="1488"/>
              <a:ext cx="1344" cy="542"/>
            </a:xfrm>
            <a:prstGeom prst="roundRect">
              <a:avLst>
                <a:gd name="adj" fmla="val 16667"/>
              </a:avLst>
            </a:prstGeom>
            <a:solidFill>
              <a:srgbClr val="E1E4E8"/>
            </a:solidFill>
            <a:ln w="38100">
              <a:solidFill>
                <a:srgbClr val="383A3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dirty="0">
                  <a:solidFill>
                    <a:srgbClr val="000000"/>
                  </a:solidFill>
                  <a:latin typeface="Verdana" panose="020B0604030504040204" pitchFamily="34" charset="0"/>
                  <a:ea typeface="Verdana" panose="020B0604030504040204" pitchFamily="34" charset="0"/>
                </a:rPr>
                <a:t>fulltime students</a:t>
              </a:r>
              <a:r>
                <a:rPr lang="ru-RU" sz="1400" dirty="0">
                  <a:solidFill>
                    <a:srgbClr val="000000"/>
                  </a:solidFill>
                  <a:latin typeface="Verdana" panose="020B0604030504040204" pitchFamily="34" charset="0"/>
                  <a:ea typeface="Verdana" panose="020B0604030504040204" pitchFamily="34" charset="0"/>
                </a:rPr>
                <a:t> </a:t>
              </a:r>
              <a:r>
                <a:rPr lang="ru-RU" sz="1400" b="1" dirty="0">
                  <a:solidFill>
                    <a:srgbClr val="000000"/>
                  </a:solidFill>
                  <a:latin typeface="Verdana" panose="020B0604030504040204" pitchFamily="34" charset="0"/>
                  <a:ea typeface="Verdana" panose="020B0604030504040204" pitchFamily="34" charset="0"/>
                </a:rPr>
                <a:t>4700→6100</a:t>
              </a:r>
            </a:p>
            <a:p>
              <a:pPr algn="ctr"/>
              <a:r>
                <a:rPr lang="en-US" sz="1400" dirty="0">
                  <a:solidFill>
                    <a:srgbClr val="000000"/>
                  </a:solidFill>
                  <a:latin typeface="Verdana" panose="020B0604030504040204" pitchFamily="34" charset="0"/>
                  <a:ea typeface="Verdana" panose="020B0604030504040204" pitchFamily="34" charset="0"/>
                </a:rPr>
                <a:t>Share of Master’s programs</a:t>
              </a:r>
              <a:r>
                <a:rPr lang="ru-RU" sz="1400" dirty="0">
                  <a:solidFill>
                    <a:srgbClr val="000000"/>
                  </a:solidFill>
                  <a:latin typeface="Verdana" panose="020B0604030504040204" pitchFamily="34" charset="0"/>
                  <a:ea typeface="Verdana" panose="020B0604030504040204" pitchFamily="34" charset="0"/>
                </a:rPr>
                <a:t> </a:t>
              </a:r>
              <a:r>
                <a:rPr lang="ru-RU" sz="1400" b="1" dirty="0">
                  <a:solidFill>
                    <a:srgbClr val="000000"/>
                  </a:solidFill>
                  <a:latin typeface="Verdana" panose="020B0604030504040204" pitchFamily="34" charset="0"/>
                  <a:ea typeface="Verdana" panose="020B0604030504040204" pitchFamily="34" charset="0"/>
                </a:rPr>
                <a:t>17%→20%</a:t>
              </a:r>
              <a:endParaRPr lang="en-US" sz="1400" b="1" dirty="0">
                <a:solidFill>
                  <a:srgbClr val="000000"/>
                </a:solidFill>
                <a:latin typeface="Verdana" panose="020B0604030504040204" pitchFamily="34" charset="0"/>
                <a:ea typeface="Verdana" panose="020B0604030504040204" pitchFamily="34" charset="0"/>
              </a:endParaRPr>
            </a:p>
          </p:txBody>
        </p:sp>
        <p:grpSp>
          <p:nvGrpSpPr>
            <p:cNvPr id="474120" name="Group 8"/>
            <p:cNvGrpSpPr>
              <a:grpSpLocks/>
            </p:cNvGrpSpPr>
            <p:nvPr/>
          </p:nvGrpSpPr>
          <p:grpSpPr bwMode="auto">
            <a:xfrm>
              <a:off x="1101" y="1056"/>
              <a:ext cx="426" cy="480"/>
              <a:chOff x="1101" y="1056"/>
              <a:chExt cx="426" cy="480"/>
            </a:xfrm>
          </p:grpSpPr>
          <p:sp>
            <p:nvSpPr>
              <p:cNvPr id="474121" name="AutoShape 9"/>
              <p:cNvSpPr>
                <a:spLocks noChangeArrowheads="1"/>
              </p:cNvSpPr>
              <p:nvPr/>
            </p:nvSpPr>
            <p:spPr bwMode="gray">
              <a:xfrm>
                <a:off x="1186" y="1056"/>
                <a:ext cx="341" cy="288"/>
              </a:xfrm>
              <a:prstGeom prst="parallelogram">
                <a:avLst>
                  <a:gd name="adj" fmla="val 109375"/>
                </a:avLst>
              </a:prstGeom>
              <a:solidFill>
                <a:srgbClr val="383A3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474122" name="AutoShape 10"/>
              <p:cNvSpPr>
                <a:spLocks noChangeArrowheads="1"/>
              </p:cNvSpPr>
              <p:nvPr/>
            </p:nvSpPr>
            <p:spPr bwMode="gray">
              <a:xfrm>
                <a:off x="1101" y="1344"/>
                <a:ext cx="288" cy="192"/>
              </a:xfrm>
              <a:prstGeom prst="downArrow">
                <a:avLst>
                  <a:gd name="adj1" fmla="val 38889"/>
                  <a:gd name="adj2" fmla="val 50519"/>
                </a:avLst>
              </a:prstGeom>
              <a:solidFill>
                <a:srgbClr val="383A3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sp>
          <p:nvSpPr>
            <p:cNvPr id="474123" name="AutoShape 11"/>
            <p:cNvSpPr>
              <a:spLocks noChangeArrowheads="1"/>
            </p:cNvSpPr>
            <p:nvPr/>
          </p:nvSpPr>
          <p:spPr bwMode="gray">
            <a:xfrm>
              <a:off x="576" y="2160"/>
              <a:ext cx="1344" cy="542"/>
            </a:xfrm>
            <a:prstGeom prst="roundRect">
              <a:avLst>
                <a:gd name="adj" fmla="val 16667"/>
              </a:avLst>
            </a:prstGeom>
            <a:solidFill>
              <a:srgbClr val="E1E4E8"/>
            </a:solidFill>
            <a:ln w="38100">
              <a:solidFill>
                <a:srgbClr val="383A3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dirty="0">
                <a:solidFill>
                  <a:srgbClr val="000000"/>
                </a:solidFill>
              </a:endParaRPr>
            </a:p>
          </p:txBody>
        </p:sp>
        <p:sp>
          <p:nvSpPr>
            <p:cNvPr id="474124" name="AutoShape 12"/>
            <p:cNvSpPr>
              <a:spLocks noChangeArrowheads="1"/>
            </p:cNvSpPr>
            <p:nvPr/>
          </p:nvSpPr>
          <p:spPr bwMode="gray">
            <a:xfrm>
              <a:off x="576" y="2832"/>
              <a:ext cx="1344" cy="542"/>
            </a:xfrm>
            <a:prstGeom prst="roundRect">
              <a:avLst>
                <a:gd name="adj" fmla="val 16667"/>
              </a:avLst>
            </a:prstGeom>
            <a:solidFill>
              <a:srgbClr val="E1E4E8"/>
            </a:solidFill>
            <a:ln w="38100">
              <a:solidFill>
                <a:srgbClr val="383A3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dirty="0">
                  <a:solidFill>
                    <a:srgbClr val="000000"/>
                  </a:solidFill>
                  <a:latin typeface="Verdana" panose="020B0604030504040204" pitchFamily="34" charset="0"/>
                  <a:ea typeface="Verdana" panose="020B0604030504040204" pitchFamily="34" charset="0"/>
                </a:rPr>
                <a:t>Graduates employment</a:t>
              </a:r>
              <a:endParaRPr lang="ru-RU" sz="1600" dirty="0">
                <a:solidFill>
                  <a:srgbClr val="000000"/>
                </a:solidFill>
                <a:latin typeface="Verdana" panose="020B0604030504040204" pitchFamily="34" charset="0"/>
                <a:ea typeface="Verdana" panose="020B0604030504040204" pitchFamily="34" charset="0"/>
              </a:endParaRPr>
            </a:p>
            <a:p>
              <a:pPr algn="ctr"/>
              <a:r>
                <a:rPr lang="ru-RU" sz="1600" b="1" dirty="0">
                  <a:solidFill>
                    <a:srgbClr val="000000"/>
                  </a:solidFill>
                  <a:latin typeface="Verdana" panose="020B0604030504040204" pitchFamily="34" charset="0"/>
                  <a:ea typeface="Verdana" panose="020B0604030504040204" pitchFamily="34" charset="0"/>
                </a:rPr>
                <a:t>84%→98%</a:t>
              </a:r>
              <a:endParaRPr lang="en-US" sz="1600" b="1" dirty="0">
                <a:solidFill>
                  <a:srgbClr val="000000"/>
                </a:solidFill>
                <a:latin typeface="Verdana" panose="020B0604030504040204" pitchFamily="34" charset="0"/>
                <a:ea typeface="Verdana" panose="020B0604030504040204" pitchFamily="34" charset="0"/>
              </a:endParaRPr>
            </a:p>
          </p:txBody>
        </p:sp>
        <p:sp>
          <p:nvSpPr>
            <p:cNvPr id="474125" name="AutoShape 13"/>
            <p:cNvSpPr>
              <a:spLocks noChangeArrowheads="1"/>
            </p:cNvSpPr>
            <p:nvPr/>
          </p:nvSpPr>
          <p:spPr bwMode="gray">
            <a:xfrm>
              <a:off x="1104" y="2034"/>
              <a:ext cx="288" cy="192"/>
            </a:xfrm>
            <a:prstGeom prst="downArrow">
              <a:avLst>
                <a:gd name="adj1" fmla="val 38889"/>
                <a:gd name="adj2" fmla="val 50519"/>
              </a:avLst>
            </a:prstGeom>
            <a:solidFill>
              <a:srgbClr val="383A3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474126" name="AutoShape 14"/>
            <p:cNvSpPr>
              <a:spLocks noChangeArrowheads="1"/>
            </p:cNvSpPr>
            <p:nvPr/>
          </p:nvSpPr>
          <p:spPr bwMode="gray">
            <a:xfrm>
              <a:off x="1104" y="2706"/>
              <a:ext cx="288" cy="192"/>
            </a:xfrm>
            <a:prstGeom prst="downArrow">
              <a:avLst>
                <a:gd name="adj1" fmla="val 38889"/>
                <a:gd name="adj2" fmla="val 50519"/>
              </a:avLst>
            </a:prstGeom>
            <a:solidFill>
              <a:srgbClr val="383A3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474127" name="Rectangle 15"/>
            <p:cNvSpPr>
              <a:spLocks noChangeArrowheads="1"/>
            </p:cNvSpPr>
            <p:nvPr/>
          </p:nvSpPr>
          <p:spPr bwMode="gray">
            <a:xfrm>
              <a:off x="1195" y="3390"/>
              <a:ext cx="109" cy="318"/>
            </a:xfrm>
            <a:prstGeom prst="rect">
              <a:avLst/>
            </a:prstGeom>
            <a:solidFill>
              <a:srgbClr val="383A3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474149" name="Group 37"/>
          <p:cNvGrpSpPr>
            <a:grpSpLocks/>
          </p:cNvGrpSpPr>
          <p:nvPr/>
        </p:nvGrpSpPr>
        <p:grpSpPr bwMode="auto">
          <a:xfrm>
            <a:off x="4391439" y="1066366"/>
            <a:ext cx="3716006" cy="4987158"/>
            <a:chOff x="576" y="1056"/>
            <a:chExt cx="1344" cy="2652"/>
          </a:xfrm>
        </p:grpSpPr>
        <p:sp>
          <p:nvSpPr>
            <p:cNvPr id="474150" name="Rectangle 38"/>
            <p:cNvSpPr>
              <a:spLocks noChangeArrowheads="1"/>
            </p:cNvSpPr>
            <p:nvPr/>
          </p:nvSpPr>
          <p:spPr bwMode="gray">
            <a:xfrm>
              <a:off x="1433" y="1063"/>
              <a:ext cx="108" cy="235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4151" name="AutoShape 39"/>
            <p:cNvSpPr>
              <a:spLocks noChangeArrowheads="1"/>
            </p:cNvSpPr>
            <p:nvPr/>
          </p:nvSpPr>
          <p:spPr bwMode="gray">
            <a:xfrm>
              <a:off x="1194" y="3415"/>
              <a:ext cx="347" cy="288"/>
            </a:xfrm>
            <a:prstGeom prst="parallelogram">
              <a:avLst>
                <a:gd name="adj" fmla="val 114236"/>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4152" name="AutoShape 40"/>
            <p:cNvSpPr>
              <a:spLocks noChangeArrowheads="1"/>
            </p:cNvSpPr>
            <p:nvPr/>
          </p:nvSpPr>
          <p:spPr bwMode="gray">
            <a:xfrm>
              <a:off x="576" y="1488"/>
              <a:ext cx="1344" cy="542"/>
            </a:xfrm>
            <a:prstGeom prst="roundRect">
              <a:avLst>
                <a:gd name="adj" fmla="val 16667"/>
              </a:avLst>
            </a:prstGeom>
            <a:solidFill>
              <a:srgbClr val="E1E4E8"/>
            </a:solidFill>
            <a:ln w="38100">
              <a:solidFill>
                <a:srgbClr val="383A3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kern="500" dirty="0">
                  <a:solidFill>
                    <a:schemeClr val="tx1">
                      <a:lumMod val="85000"/>
                      <a:lumOff val="15000"/>
                    </a:schemeClr>
                  </a:solidFill>
                  <a:latin typeface="Verdana" panose="020B0604030504040204" pitchFamily="34" charset="0"/>
                  <a:ea typeface="Verdana" panose="020B0604030504040204" pitchFamily="34" charset="0"/>
                </a:rPr>
                <a:t>R&amp;D volumes</a:t>
              </a:r>
              <a:r>
                <a:rPr lang="ru-RU" sz="1600" kern="500" dirty="0">
                  <a:solidFill>
                    <a:schemeClr val="tx1">
                      <a:lumMod val="85000"/>
                      <a:lumOff val="15000"/>
                    </a:schemeClr>
                  </a:solidFill>
                  <a:latin typeface="Verdana" panose="020B0604030504040204" pitchFamily="34" charset="0"/>
                  <a:ea typeface="Verdana" panose="020B0604030504040204" pitchFamily="34" charset="0"/>
                </a:rPr>
                <a:t> </a:t>
              </a:r>
              <a:r>
                <a:rPr lang="ru-RU" sz="1600" b="1" kern="500" dirty="0">
                  <a:solidFill>
                    <a:schemeClr val="tx1">
                      <a:lumMod val="85000"/>
                      <a:lumOff val="15000"/>
                    </a:schemeClr>
                  </a:solidFill>
                  <a:latin typeface="Verdana" panose="020B0604030504040204" pitchFamily="34" charset="0"/>
                  <a:ea typeface="Verdana" panose="020B0604030504040204" pitchFamily="34" charset="0"/>
                </a:rPr>
                <a:t>2</a:t>
              </a:r>
              <a:r>
                <a:rPr lang="en-US" sz="1600" b="1" kern="500" dirty="0">
                  <a:solidFill>
                    <a:schemeClr val="tx1">
                      <a:lumMod val="85000"/>
                      <a:lumOff val="15000"/>
                    </a:schemeClr>
                  </a:solidFill>
                  <a:latin typeface="Verdana" panose="020B0604030504040204" pitchFamily="34" charset="0"/>
                  <a:ea typeface="Verdana" panose="020B0604030504040204" pitchFamily="34" charset="0"/>
                </a:rPr>
                <a:t>.</a:t>
              </a:r>
              <a:r>
                <a:rPr lang="ru-RU" sz="1600" b="1" kern="500" dirty="0">
                  <a:solidFill>
                    <a:schemeClr val="tx1">
                      <a:lumMod val="85000"/>
                      <a:lumOff val="15000"/>
                    </a:schemeClr>
                  </a:solidFill>
                  <a:latin typeface="Verdana" panose="020B0604030504040204" pitchFamily="34" charset="0"/>
                  <a:ea typeface="Verdana" panose="020B0604030504040204" pitchFamily="34" charset="0"/>
                </a:rPr>
                <a:t>2</a:t>
              </a:r>
              <a:r>
                <a:rPr lang="ru-RU" sz="1600" kern="500" dirty="0">
                  <a:solidFill>
                    <a:schemeClr val="tx1">
                      <a:lumMod val="85000"/>
                      <a:lumOff val="15000"/>
                    </a:schemeClr>
                  </a:solidFill>
                  <a:latin typeface="Verdana" panose="020B0604030504040204" pitchFamily="34" charset="0"/>
                  <a:ea typeface="Verdana" panose="020B0604030504040204" pitchFamily="34" charset="0"/>
                </a:rPr>
                <a:t> </a:t>
              </a:r>
              <a:r>
                <a:rPr lang="en-US" sz="1600" kern="500" dirty="0">
                  <a:solidFill>
                    <a:schemeClr val="tx1">
                      <a:lumMod val="85000"/>
                      <a:lumOff val="15000"/>
                    </a:schemeClr>
                  </a:solidFill>
                  <a:latin typeface="Verdana" panose="020B0604030504040204" pitchFamily="34" charset="0"/>
                  <a:ea typeface="Verdana" panose="020B0604030504040204" pitchFamily="34" charset="0"/>
                </a:rPr>
                <a:t>times</a:t>
              </a:r>
              <a:endParaRPr lang="ru-RU" sz="1600" kern="500" dirty="0">
                <a:solidFill>
                  <a:schemeClr val="tx1">
                    <a:lumMod val="85000"/>
                    <a:lumOff val="15000"/>
                  </a:schemeClr>
                </a:solidFill>
                <a:latin typeface="Verdana" panose="020B0604030504040204" pitchFamily="34" charset="0"/>
                <a:ea typeface="Verdana" panose="020B0604030504040204" pitchFamily="34" charset="0"/>
              </a:endParaRPr>
            </a:p>
            <a:p>
              <a:pPr algn="ctr"/>
              <a:r>
                <a:rPr lang="en-US" sz="1600" dirty="0">
                  <a:latin typeface="Verdana" panose="020B0604030504040204" pitchFamily="34" charset="0"/>
                  <a:ea typeface="Verdana" panose="020B0604030504040204" pitchFamily="34" charset="0"/>
                </a:rPr>
                <a:t>Payroll scientific workers</a:t>
              </a:r>
              <a:r>
                <a:rPr lang="ru-RU" sz="1600" dirty="0">
                  <a:latin typeface="Verdana" panose="020B0604030504040204" pitchFamily="34" charset="0"/>
                  <a:ea typeface="Verdana" panose="020B0604030504040204" pitchFamily="34" charset="0"/>
                </a:rPr>
                <a:t> </a:t>
              </a:r>
              <a:r>
                <a:rPr lang="ru-RU" sz="1600" b="1" dirty="0">
                  <a:latin typeface="Verdana" panose="020B0604030504040204" pitchFamily="34" charset="0"/>
                  <a:ea typeface="Verdana" panose="020B0604030504040204" pitchFamily="34" charset="0"/>
                </a:rPr>
                <a:t>5</a:t>
              </a:r>
              <a:r>
                <a:rPr lang="en-US" sz="1600" b="1" dirty="0">
                  <a:latin typeface="Verdana" panose="020B0604030504040204" pitchFamily="34" charset="0"/>
                  <a:ea typeface="Verdana" panose="020B0604030504040204" pitchFamily="34" charset="0"/>
                </a:rPr>
                <a:t>.</a:t>
              </a:r>
              <a:r>
                <a:rPr lang="ru-RU" sz="1600" b="1" dirty="0">
                  <a:latin typeface="Verdana" panose="020B0604030504040204" pitchFamily="34" charset="0"/>
                  <a:ea typeface="Verdana" panose="020B0604030504040204" pitchFamily="34" charset="0"/>
                </a:rPr>
                <a:t>6</a:t>
              </a:r>
              <a:r>
                <a:rPr lang="en-US" sz="1600" b="1" dirty="0">
                  <a:latin typeface="Verdana" panose="020B0604030504040204" pitchFamily="34" charset="0"/>
                  <a:ea typeface="Verdana" panose="020B0604030504040204" pitchFamily="34" charset="0"/>
                </a:rPr>
                <a:t> </a:t>
              </a:r>
              <a:r>
                <a:rPr lang="en-US" sz="1600" dirty="0">
                  <a:latin typeface="Verdana" panose="020B0604030504040204" pitchFamily="34" charset="0"/>
                  <a:ea typeface="Verdana" panose="020B0604030504040204" pitchFamily="34" charset="0"/>
                </a:rPr>
                <a:t>times</a:t>
              </a:r>
              <a:endParaRPr lang="ru-RU" sz="1600" dirty="0">
                <a:latin typeface="Verdana" panose="020B0604030504040204" pitchFamily="34" charset="0"/>
                <a:ea typeface="Verdana" panose="020B0604030504040204" pitchFamily="34" charset="0"/>
              </a:endParaRPr>
            </a:p>
          </p:txBody>
        </p:sp>
        <p:grpSp>
          <p:nvGrpSpPr>
            <p:cNvPr id="474153" name="Group 41"/>
            <p:cNvGrpSpPr>
              <a:grpSpLocks/>
            </p:cNvGrpSpPr>
            <p:nvPr/>
          </p:nvGrpSpPr>
          <p:grpSpPr bwMode="auto">
            <a:xfrm>
              <a:off x="1101" y="1056"/>
              <a:ext cx="444" cy="480"/>
              <a:chOff x="1101" y="1056"/>
              <a:chExt cx="444" cy="480"/>
            </a:xfrm>
          </p:grpSpPr>
          <p:sp>
            <p:nvSpPr>
              <p:cNvPr id="474154" name="AutoShape 42"/>
              <p:cNvSpPr>
                <a:spLocks noChangeArrowheads="1"/>
              </p:cNvSpPr>
              <p:nvPr/>
            </p:nvSpPr>
            <p:spPr bwMode="gray">
              <a:xfrm>
                <a:off x="1186" y="1056"/>
                <a:ext cx="359" cy="288"/>
              </a:xfrm>
              <a:prstGeom prst="parallelogram">
                <a:avLst>
                  <a:gd name="adj" fmla="val 109375"/>
                </a:avLst>
              </a:prstGeom>
              <a:solidFill>
                <a:srgbClr val="001B7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474155" name="AutoShape 43"/>
              <p:cNvSpPr>
                <a:spLocks noChangeArrowheads="1"/>
              </p:cNvSpPr>
              <p:nvPr/>
            </p:nvSpPr>
            <p:spPr bwMode="gray">
              <a:xfrm>
                <a:off x="1101" y="1344"/>
                <a:ext cx="288" cy="192"/>
              </a:xfrm>
              <a:prstGeom prst="downArrow">
                <a:avLst>
                  <a:gd name="adj1" fmla="val 38889"/>
                  <a:gd name="adj2" fmla="val 50519"/>
                </a:avLst>
              </a:prstGeom>
              <a:solidFill>
                <a:srgbClr val="001B7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sp>
          <p:nvSpPr>
            <p:cNvPr id="474156" name="AutoShape 44"/>
            <p:cNvSpPr>
              <a:spLocks noChangeArrowheads="1"/>
            </p:cNvSpPr>
            <p:nvPr/>
          </p:nvSpPr>
          <p:spPr bwMode="gray">
            <a:xfrm>
              <a:off x="576" y="2160"/>
              <a:ext cx="1344" cy="542"/>
            </a:xfrm>
            <a:prstGeom prst="roundRect">
              <a:avLst>
                <a:gd name="adj" fmla="val 16667"/>
              </a:avLst>
            </a:prstGeom>
            <a:solidFill>
              <a:srgbClr val="E1E4E8"/>
            </a:solidFill>
            <a:ln w="38100">
              <a:solidFill>
                <a:srgbClr val="383A3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dirty="0">
                <a:solidFill>
                  <a:srgbClr val="000000"/>
                </a:solidFill>
              </a:endParaRPr>
            </a:p>
          </p:txBody>
        </p:sp>
        <p:sp>
          <p:nvSpPr>
            <p:cNvPr id="474157" name="AutoShape 45"/>
            <p:cNvSpPr>
              <a:spLocks noChangeArrowheads="1"/>
            </p:cNvSpPr>
            <p:nvPr/>
          </p:nvSpPr>
          <p:spPr bwMode="gray">
            <a:xfrm>
              <a:off x="576" y="2832"/>
              <a:ext cx="1344" cy="542"/>
            </a:xfrm>
            <a:prstGeom prst="roundRect">
              <a:avLst>
                <a:gd name="adj" fmla="val 16667"/>
              </a:avLst>
            </a:prstGeom>
            <a:solidFill>
              <a:srgbClr val="E1E4E8"/>
            </a:solidFill>
            <a:ln w="38100">
              <a:solidFill>
                <a:srgbClr val="383A3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dirty="0">
                <a:solidFill>
                  <a:srgbClr val="000000"/>
                </a:solidFill>
              </a:endParaRPr>
            </a:p>
          </p:txBody>
        </p:sp>
        <p:sp>
          <p:nvSpPr>
            <p:cNvPr id="474158" name="AutoShape 46"/>
            <p:cNvSpPr>
              <a:spLocks noChangeArrowheads="1"/>
            </p:cNvSpPr>
            <p:nvPr/>
          </p:nvSpPr>
          <p:spPr bwMode="gray">
            <a:xfrm>
              <a:off x="1104" y="2034"/>
              <a:ext cx="288" cy="192"/>
            </a:xfrm>
            <a:prstGeom prst="downArrow">
              <a:avLst>
                <a:gd name="adj1" fmla="val 38889"/>
                <a:gd name="adj2" fmla="val 50519"/>
              </a:avLst>
            </a:prstGeom>
            <a:solidFill>
              <a:srgbClr val="001B7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474159" name="AutoShape 47"/>
            <p:cNvSpPr>
              <a:spLocks noChangeArrowheads="1"/>
            </p:cNvSpPr>
            <p:nvPr/>
          </p:nvSpPr>
          <p:spPr bwMode="gray">
            <a:xfrm>
              <a:off x="1104" y="2706"/>
              <a:ext cx="288" cy="192"/>
            </a:xfrm>
            <a:prstGeom prst="downArrow">
              <a:avLst>
                <a:gd name="adj1" fmla="val 38889"/>
                <a:gd name="adj2" fmla="val 50519"/>
              </a:avLst>
            </a:prstGeom>
            <a:solidFill>
              <a:srgbClr val="001B7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474160" name="Rectangle 48"/>
            <p:cNvSpPr>
              <a:spLocks noChangeArrowheads="1"/>
            </p:cNvSpPr>
            <p:nvPr/>
          </p:nvSpPr>
          <p:spPr bwMode="gray">
            <a:xfrm>
              <a:off x="1195" y="3390"/>
              <a:ext cx="109" cy="318"/>
            </a:xfrm>
            <a:prstGeom prst="rect">
              <a:avLst/>
            </a:prstGeom>
            <a:solidFill>
              <a:srgbClr val="001B7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grpSp>
        <p:nvGrpSpPr>
          <p:cNvPr id="474161" name="Group 49"/>
          <p:cNvGrpSpPr>
            <a:grpSpLocks/>
          </p:cNvGrpSpPr>
          <p:nvPr/>
        </p:nvGrpSpPr>
        <p:grpSpPr bwMode="auto">
          <a:xfrm>
            <a:off x="8200461" y="996961"/>
            <a:ext cx="3616176" cy="5060731"/>
            <a:chOff x="576" y="1056"/>
            <a:chExt cx="1344" cy="2652"/>
          </a:xfrm>
        </p:grpSpPr>
        <p:sp>
          <p:nvSpPr>
            <p:cNvPr id="474162" name="Rectangle 50"/>
            <p:cNvSpPr>
              <a:spLocks noChangeArrowheads="1"/>
            </p:cNvSpPr>
            <p:nvPr/>
          </p:nvSpPr>
          <p:spPr bwMode="gray">
            <a:xfrm>
              <a:off x="1411" y="1063"/>
              <a:ext cx="114" cy="235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4163" name="AutoShape 51"/>
            <p:cNvSpPr>
              <a:spLocks noChangeArrowheads="1"/>
            </p:cNvSpPr>
            <p:nvPr/>
          </p:nvSpPr>
          <p:spPr bwMode="gray">
            <a:xfrm>
              <a:off x="1186" y="3415"/>
              <a:ext cx="340" cy="288"/>
            </a:xfrm>
            <a:prstGeom prst="parallelogram">
              <a:avLst>
                <a:gd name="adj" fmla="val 114236"/>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4164" name="AutoShape 52"/>
            <p:cNvSpPr>
              <a:spLocks noChangeArrowheads="1"/>
            </p:cNvSpPr>
            <p:nvPr/>
          </p:nvSpPr>
          <p:spPr bwMode="gray">
            <a:xfrm>
              <a:off x="576" y="1488"/>
              <a:ext cx="1344" cy="542"/>
            </a:xfrm>
            <a:prstGeom prst="roundRect">
              <a:avLst>
                <a:gd name="adj" fmla="val 16667"/>
              </a:avLst>
            </a:prstGeom>
            <a:solidFill>
              <a:srgbClr val="E1E4E8"/>
            </a:solidFill>
            <a:ln w="38100">
              <a:solidFill>
                <a:srgbClr val="383A3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dirty="0">
                  <a:solidFill>
                    <a:srgbClr val="000000"/>
                  </a:solidFill>
                  <a:latin typeface="Verdana" panose="020B0604030504040204" pitchFamily="34" charset="0"/>
                  <a:ea typeface="Verdana" panose="020B0604030504040204" pitchFamily="34" charset="0"/>
                </a:rPr>
                <a:t>License agreements</a:t>
              </a:r>
              <a:r>
                <a:rPr lang="ru-RU" sz="1600" dirty="0">
                  <a:solidFill>
                    <a:srgbClr val="000000"/>
                  </a:solidFill>
                  <a:latin typeface="Verdana" panose="020B0604030504040204" pitchFamily="34" charset="0"/>
                  <a:ea typeface="Verdana" panose="020B0604030504040204" pitchFamily="34" charset="0"/>
                </a:rPr>
                <a:t>, </a:t>
              </a:r>
            </a:p>
            <a:p>
              <a:pPr algn="ctr"/>
              <a:r>
                <a:rPr lang="en-US" sz="1600" dirty="0">
                  <a:solidFill>
                    <a:srgbClr val="000000"/>
                  </a:solidFill>
                  <a:latin typeface="Verdana" panose="020B0604030504040204" pitchFamily="34" charset="0"/>
                  <a:ea typeface="Verdana" panose="020B0604030504040204" pitchFamily="34" charset="0"/>
                </a:rPr>
                <a:t>m </a:t>
              </a:r>
              <a:r>
                <a:rPr lang="en-US" sz="1600" dirty="0" err="1">
                  <a:solidFill>
                    <a:srgbClr val="000000"/>
                  </a:solidFill>
                  <a:latin typeface="Verdana" panose="020B0604030504040204" pitchFamily="34" charset="0"/>
                  <a:ea typeface="Verdana" panose="020B0604030504040204" pitchFamily="34" charset="0"/>
                </a:rPr>
                <a:t>roubles</a:t>
              </a:r>
              <a:endParaRPr lang="ru-RU" sz="1600" dirty="0">
                <a:solidFill>
                  <a:srgbClr val="000000"/>
                </a:solidFill>
                <a:latin typeface="Verdana" panose="020B0604030504040204" pitchFamily="34" charset="0"/>
                <a:ea typeface="Verdana" panose="020B0604030504040204" pitchFamily="34" charset="0"/>
              </a:endParaRPr>
            </a:p>
            <a:p>
              <a:pPr algn="ctr"/>
              <a:r>
                <a:rPr lang="ru-RU" sz="1600" b="1" dirty="0">
                  <a:solidFill>
                    <a:srgbClr val="000000"/>
                  </a:solidFill>
                  <a:latin typeface="Verdana" panose="020B0604030504040204" pitchFamily="34" charset="0"/>
                  <a:ea typeface="Verdana" panose="020B0604030504040204" pitchFamily="34" charset="0"/>
                </a:rPr>
                <a:t>8→52</a:t>
              </a:r>
              <a:endParaRPr lang="en-US" sz="1600" b="1" dirty="0">
                <a:solidFill>
                  <a:srgbClr val="000000"/>
                </a:solidFill>
                <a:latin typeface="Verdana" panose="020B0604030504040204" pitchFamily="34" charset="0"/>
                <a:ea typeface="Verdana" panose="020B0604030504040204" pitchFamily="34" charset="0"/>
              </a:endParaRPr>
            </a:p>
          </p:txBody>
        </p:sp>
        <p:grpSp>
          <p:nvGrpSpPr>
            <p:cNvPr id="474165" name="Group 53"/>
            <p:cNvGrpSpPr>
              <a:grpSpLocks/>
            </p:cNvGrpSpPr>
            <p:nvPr/>
          </p:nvGrpSpPr>
          <p:grpSpPr bwMode="auto">
            <a:xfrm>
              <a:off x="1101" y="1056"/>
              <a:ext cx="421" cy="480"/>
              <a:chOff x="1101" y="1056"/>
              <a:chExt cx="421" cy="480"/>
            </a:xfrm>
          </p:grpSpPr>
          <p:sp>
            <p:nvSpPr>
              <p:cNvPr id="474166" name="AutoShape 54"/>
              <p:cNvSpPr>
                <a:spLocks noChangeArrowheads="1"/>
              </p:cNvSpPr>
              <p:nvPr/>
            </p:nvSpPr>
            <p:spPr bwMode="gray">
              <a:xfrm>
                <a:off x="1186" y="1056"/>
                <a:ext cx="336" cy="288"/>
              </a:xfrm>
              <a:prstGeom prst="parallelogram">
                <a:avLst>
                  <a:gd name="adj" fmla="val 109375"/>
                </a:avLst>
              </a:prstGeom>
              <a:solidFill>
                <a:srgbClr val="EA00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474167" name="AutoShape 55"/>
              <p:cNvSpPr>
                <a:spLocks noChangeArrowheads="1"/>
              </p:cNvSpPr>
              <p:nvPr/>
            </p:nvSpPr>
            <p:spPr bwMode="gray">
              <a:xfrm>
                <a:off x="1101" y="1344"/>
                <a:ext cx="288" cy="192"/>
              </a:xfrm>
              <a:prstGeom prst="downArrow">
                <a:avLst>
                  <a:gd name="adj1" fmla="val 38889"/>
                  <a:gd name="adj2" fmla="val 50519"/>
                </a:avLst>
              </a:prstGeom>
              <a:solidFill>
                <a:srgbClr val="EA00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sp>
          <p:nvSpPr>
            <p:cNvPr id="474168" name="AutoShape 56"/>
            <p:cNvSpPr>
              <a:spLocks noChangeArrowheads="1"/>
            </p:cNvSpPr>
            <p:nvPr/>
          </p:nvSpPr>
          <p:spPr bwMode="gray">
            <a:xfrm>
              <a:off x="576" y="2160"/>
              <a:ext cx="1344" cy="542"/>
            </a:xfrm>
            <a:prstGeom prst="roundRect">
              <a:avLst>
                <a:gd name="adj" fmla="val 16667"/>
              </a:avLst>
            </a:prstGeom>
            <a:solidFill>
              <a:srgbClr val="E1E4E8"/>
            </a:solidFill>
            <a:ln w="38100">
              <a:solidFill>
                <a:srgbClr val="383A3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dirty="0">
                  <a:solidFill>
                    <a:srgbClr val="000000"/>
                  </a:solidFill>
                  <a:latin typeface="Verdana" panose="020B0604030504040204" pitchFamily="34" charset="0"/>
                  <a:ea typeface="Verdana" panose="020B0604030504040204" pitchFamily="34" charset="0"/>
                </a:rPr>
                <a:t>New market products</a:t>
              </a:r>
              <a:r>
                <a:rPr lang="ru-RU" sz="1600" dirty="0">
                  <a:solidFill>
                    <a:srgbClr val="000000"/>
                  </a:solidFill>
                  <a:latin typeface="Verdana" panose="020B0604030504040204" pitchFamily="34" charset="0"/>
                  <a:ea typeface="Verdana" panose="020B0604030504040204" pitchFamily="34" charset="0"/>
                </a:rPr>
                <a:t>, </a:t>
              </a:r>
            </a:p>
            <a:p>
              <a:pPr algn="ctr"/>
              <a:r>
                <a:rPr lang="en-US" sz="1600" dirty="0">
                  <a:solidFill>
                    <a:srgbClr val="000000"/>
                  </a:solidFill>
                  <a:latin typeface="Verdana" panose="020B0604030504040204" pitchFamily="34" charset="0"/>
                  <a:ea typeface="Verdana" panose="020B0604030504040204" pitchFamily="34" charset="0"/>
                </a:rPr>
                <a:t>Pieces</a:t>
              </a:r>
            </a:p>
            <a:p>
              <a:pPr algn="ctr"/>
              <a:r>
                <a:rPr lang="ru-RU" sz="1600" b="1" dirty="0">
                  <a:solidFill>
                    <a:srgbClr val="000000"/>
                  </a:solidFill>
                  <a:latin typeface="Verdana" panose="020B0604030504040204" pitchFamily="34" charset="0"/>
                  <a:ea typeface="Verdana" panose="020B0604030504040204" pitchFamily="34" charset="0"/>
                </a:rPr>
                <a:t>2→19 </a:t>
              </a:r>
              <a:endParaRPr lang="en-US" sz="1600" b="1" dirty="0">
                <a:solidFill>
                  <a:srgbClr val="000000"/>
                </a:solidFill>
                <a:latin typeface="Verdana" panose="020B0604030504040204" pitchFamily="34" charset="0"/>
                <a:ea typeface="Verdana" panose="020B0604030504040204" pitchFamily="34" charset="0"/>
              </a:endParaRPr>
            </a:p>
          </p:txBody>
        </p:sp>
        <p:sp>
          <p:nvSpPr>
            <p:cNvPr id="474169" name="AutoShape 57"/>
            <p:cNvSpPr>
              <a:spLocks noChangeArrowheads="1"/>
            </p:cNvSpPr>
            <p:nvPr/>
          </p:nvSpPr>
          <p:spPr bwMode="gray">
            <a:xfrm>
              <a:off x="576" y="2832"/>
              <a:ext cx="1344" cy="542"/>
            </a:xfrm>
            <a:prstGeom prst="roundRect">
              <a:avLst>
                <a:gd name="adj" fmla="val 16667"/>
              </a:avLst>
            </a:prstGeom>
            <a:solidFill>
              <a:srgbClr val="E1E4E8"/>
            </a:solidFill>
            <a:ln w="38100">
              <a:solidFill>
                <a:srgbClr val="383A3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defRPr/>
              </a:pPr>
              <a:r>
                <a:rPr lang="en-US" sz="1400" kern="500" dirty="0">
                  <a:solidFill>
                    <a:schemeClr val="tx1">
                      <a:lumMod val="85000"/>
                      <a:lumOff val="15000"/>
                    </a:schemeClr>
                  </a:solidFill>
                  <a:latin typeface="Verdana" panose="020B0604030504040204" pitchFamily="34" charset="0"/>
                  <a:ea typeface="Verdana" panose="020B0604030504040204" pitchFamily="34" charset="0"/>
                </a:rPr>
                <a:t>Commercialization of developments</a:t>
              </a:r>
              <a:r>
                <a:rPr lang="ru-RU" sz="1400" dirty="0">
                  <a:latin typeface="Verdana" panose="020B0604030504040204" pitchFamily="34" charset="0"/>
                  <a:ea typeface="Verdana" panose="020B0604030504040204" pitchFamily="34" charset="0"/>
                </a:rPr>
                <a:t>,</a:t>
              </a:r>
              <a:endParaRPr lang="en-US" sz="1400" dirty="0">
                <a:latin typeface="Verdana" panose="020B0604030504040204" pitchFamily="34" charset="0"/>
                <a:ea typeface="Verdana" panose="020B0604030504040204" pitchFamily="34" charset="0"/>
              </a:endParaRPr>
            </a:p>
            <a:p>
              <a:pPr lvl="0" algn="ctr">
                <a:defRPr/>
              </a:pPr>
              <a:r>
                <a:rPr lang="ru-RU" sz="1400" dirty="0">
                  <a:latin typeface="Verdana" panose="020B0604030504040204" pitchFamily="34" charset="0"/>
                  <a:ea typeface="Verdana" panose="020B0604030504040204" pitchFamily="34" charset="0"/>
                </a:rPr>
                <a:t> </a:t>
              </a:r>
              <a:r>
                <a:rPr lang="en-US" sz="1400" dirty="0">
                  <a:latin typeface="Verdana" panose="020B0604030504040204" pitchFamily="34" charset="0"/>
                  <a:ea typeface="Verdana" panose="020B0604030504040204" pitchFamily="34" charset="0"/>
                </a:rPr>
                <a:t>m </a:t>
              </a:r>
              <a:r>
                <a:rPr lang="en-US" sz="1400" dirty="0" err="1">
                  <a:latin typeface="Verdana" panose="020B0604030504040204" pitchFamily="34" charset="0"/>
                  <a:ea typeface="Verdana" panose="020B0604030504040204" pitchFamily="34" charset="0"/>
                </a:rPr>
                <a:t>roubles</a:t>
              </a:r>
              <a:endParaRPr lang="ru-RU" sz="1400" dirty="0">
                <a:latin typeface="Verdana" panose="020B0604030504040204" pitchFamily="34" charset="0"/>
                <a:ea typeface="Verdana" panose="020B0604030504040204" pitchFamily="34" charset="0"/>
              </a:endParaRPr>
            </a:p>
            <a:p>
              <a:pPr lvl="0" algn="ctr">
                <a:defRPr/>
              </a:pPr>
              <a:r>
                <a:rPr lang="ru-RU" sz="1400" b="1" kern="500" dirty="0">
                  <a:solidFill>
                    <a:schemeClr val="tx1">
                      <a:lumMod val="85000"/>
                      <a:lumOff val="15000"/>
                    </a:schemeClr>
                  </a:solidFill>
                  <a:latin typeface="Verdana" panose="020B0604030504040204" pitchFamily="34" charset="0"/>
                  <a:ea typeface="Verdana" panose="020B0604030504040204" pitchFamily="34" charset="0"/>
                </a:rPr>
                <a:t>2,0→125</a:t>
              </a:r>
            </a:p>
          </p:txBody>
        </p:sp>
        <p:sp>
          <p:nvSpPr>
            <p:cNvPr id="474170" name="AutoShape 58"/>
            <p:cNvSpPr>
              <a:spLocks noChangeArrowheads="1"/>
            </p:cNvSpPr>
            <p:nvPr/>
          </p:nvSpPr>
          <p:spPr bwMode="gray">
            <a:xfrm>
              <a:off x="1104" y="2034"/>
              <a:ext cx="288" cy="192"/>
            </a:xfrm>
            <a:prstGeom prst="downArrow">
              <a:avLst>
                <a:gd name="adj1" fmla="val 38889"/>
                <a:gd name="adj2" fmla="val 50519"/>
              </a:avLst>
            </a:prstGeom>
            <a:solidFill>
              <a:srgbClr val="EA00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474171" name="AutoShape 59"/>
            <p:cNvSpPr>
              <a:spLocks noChangeArrowheads="1"/>
            </p:cNvSpPr>
            <p:nvPr/>
          </p:nvSpPr>
          <p:spPr bwMode="gray">
            <a:xfrm>
              <a:off x="1104" y="2706"/>
              <a:ext cx="288" cy="192"/>
            </a:xfrm>
            <a:prstGeom prst="downArrow">
              <a:avLst>
                <a:gd name="adj1" fmla="val 38889"/>
                <a:gd name="adj2" fmla="val 50519"/>
              </a:avLst>
            </a:prstGeom>
            <a:solidFill>
              <a:srgbClr val="EA00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474172" name="Rectangle 60"/>
            <p:cNvSpPr>
              <a:spLocks noChangeArrowheads="1"/>
            </p:cNvSpPr>
            <p:nvPr/>
          </p:nvSpPr>
          <p:spPr bwMode="gray">
            <a:xfrm>
              <a:off x="1195" y="3390"/>
              <a:ext cx="109" cy="318"/>
            </a:xfrm>
            <a:prstGeom prst="rect">
              <a:avLst/>
            </a:prstGeom>
            <a:solidFill>
              <a:srgbClr val="EA00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sp>
        <p:nvSpPr>
          <p:cNvPr id="40" name="Заголовок 6"/>
          <p:cNvSpPr txBox="1">
            <a:spLocks/>
          </p:cNvSpPr>
          <p:nvPr/>
        </p:nvSpPr>
        <p:spPr>
          <a:xfrm>
            <a:off x="990141" y="4566"/>
            <a:ext cx="10226175" cy="6932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Verdana" panose="020B0604030504040204" pitchFamily="34" charset="0"/>
                <a:ea typeface="Verdana" panose="020B0604030504040204" pitchFamily="34" charset="0"/>
              </a:rPr>
              <a:t>University transformation</a:t>
            </a:r>
            <a:r>
              <a:rPr lang="ru-RU" sz="2400" b="1" dirty="0">
                <a:latin typeface="Verdana" panose="020B0604030504040204" pitchFamily="34" charset="0"/>
                <a:ea typeface="Verdana" panose="020B0604030504040204" pitchFamily="34" charset="0"/>
              </a:rPr>
              <a:t>: </a:t>
            </a:r>
          </a:p>
          <a:p>
            <a:pPr algn="ctr"/>
            <a:r>
              <a:rPr lang="en-US" sz="2400" b="1" dirty="0">
                <a:latin typeface="Verdana" panose="020B0604030504040204" pitchFamily="34" charset="0"/>
                <a:ea typeface="Verdana" panose="020B0604030504040204" pitchFamily="34" charset="0"/>
              </a:rPr>
              <a:t>main indicators</a:t>
            </a:r>
            <a:r>
              <a:rPr lang="ru-RU" sz="2400" b="1" dirty="0">
                <a:latin typeface="Verdana" panose="020B0604030504040204" pitchFamily="34" charset="0"/>
                <a:ea typeface="Verdana" panose="020B0604030504040204" pitchFamily="34" charset="0"/>
              </a:rPr>
              <a:t> (2021-2030)</a:t>
            </a:r>
          </a:p>
          <a:p>
            <a:pPr algn="ctr"/>
            <a:endParaRPr lang="ru-RU" sz="2400" b="1" dirty="0">
              <a:solidFill>
                <a:schemeClr val="tx1">
                  <a:lumMod val="85000"/>
                  <a:lumOff val="15000"/>
                </a:schemeClr>
              </a:solidFill>
              <a:latin typeface="Verdana" panose="020B0604030504040204" pitchFamily="34" charset="0"/>
              <a:ea typeface="Verdana" panose="020B0604030504040204" pitchFamily="34" charset="0"/>
            </a:endParaRPr>
          </a:p>
        </p:txBody>
      </p:sp>
      <p:pic>
        <p:nvPicPr>
          <p:cNvPr id="42" name="Рисунок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40" y="159682"/>
            <a:ext cx="2293396" cy="451847"/>
          </a:xfrm>
          <a:prstGeom prst="rect">
            <a:avLst/>
          </a:prstGeom>
        </p:spPr>
      </p:pic>
      <p:sp>
        <p:nvSpPr>
          <p:cNvPr id="2" name="TextBox 1"/>
          <p:cNvSpPr txBox="1"/>
          <p:nvPr/>
        </p:nvSpPr>
        <p:spPr>
          <a:xfrm>
            <a:off x="553518" y="1009098"/>
            <a:ext cx="2361597" cy="369332"/>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education</a:t>
            </a:r>
            <a:endParaRPr lang="ru-RU" b="1" dirty="0">
              <a:latin typeface="Verdana" panose="020B0604030504040204" pitchFamily="34" charset="0"/>
              <a:ea typeface="Verdana" panose="020B0604030504040204" pitchFamily="34" charset="0"/>
            </a:endParaRPr>
          </a:p>
        </p:txBody>
      </p:sp>
      <p:sp>
        <p:nvSpPr>
          <p:cNvPr id="45" name="TextBox 44"/>
          <p:cNvSpPr txBox="1"/>
          <p:nvPr/>
        </p:nvSpPr>
        <p:spPr>
          <a:xfrm>
            <a:off x="5197625" y="996961"/>
            <a:ext cx="2361597" cy="369332"/>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science</a:t>
            </a:r>
            <a:endParaRPr lang="ru-RU" b="1" dirty="0">
              <a:latin typeface="Verdana" panose="020B0604030504040204" pitchFamily="34" charset="0"/>
              <a:ea typeface="Verdana" panose="020B0604030504040204" pitchFamily="34" charset="0"/>
            </a:endParaRPr>
          </a:p>
        </p:txBody>
      </p:sp>
      <p:sp>
        <p:nvSpPr>
          <p:cNvPr id="46" name="TextBox 45"/>
          <p:cNvSpPr txBox="1"/>
          <p:nvPr/>
        </p:nvSpPr>
        <p:spPr>
          <a:xfrm>
            <a:off x="7408136" y="1037604"/>
            <a:ext cx="2867620" cy="369332"/>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commercialization</a:t>
            </a:r>
            <a:endParaRPr lang="ru-RU" b="1" dirty="0">
              <a:latin typeface="Verdana" panose="020B0604030504040204" pitchFamily="34" charset="0"/>
              <a:ea typeface="Verdana" panose="020B0604030504040204" pitchFamily="34" charset="0"/>
            </a:endParaRPr>
          </a:p>
        </p:txBody>
      </p:sp>
      <p:sp>
        <p:nvSpPr>
          <p:cNvPr id="3" name="Прямоугольник 2"/>
          <p:cNvSpPr/>
          <p:nvPr/>
        </p:nvSpPr>
        <p:spPr>
          <a:xfrm>
            <a:off x="342482" y="3282567"/>
            <a:ext cx="4077181" cy="692497"/>
          </a:xfrm>
          <a:prstGeom prst="rect">
            <a:avLst/>
          </a:prstGeom>
        </p:spPr>
        <p:txBody>
          <a:bodyPr wrap="square">
            <a:spAutoFit/>
          </a:bodyPr>
          <a:lstStyle/>
          <a:p>
            <a:pPr algn="ctr"/>
            <a:r>
              <a:rPr lang="en-US" sz="1300" kern="500" dirty="0">
                <a:solidFill>
                  <a:schemeClr val="tx1">
                    <a:lumMod val="85000"/>
                    <a:lumOff val="15000"/>
                  </a:schemeClr>
                </a:solidFill>
                <a:latin typeface="Verdana" panose="020B0604030504040204" pitchFamily="34" charset="0"/>
                <a:ea typeface="Verdana" panose="020B0604030504040204" pitchFamily="34" charset="0"/>
              </a:rPr>
              <a:t>Engineering schools</a:t>
            </a:r>
            <a:endParaRPr lang="ru-RU" sz="1300" kern="500" dirty="0">
              <a:solidFill>
                <a:schemeClr val="tx1">
                  <a:lumMod val="85000"/>
                  <a:lumOff val="15000"/>
                </a:schemeClr>
              </a:solidFill>
              <a:latin typeface="Verdana" panose="020B0604030504040204" pitchFamily="34" charset="0"/>
              <a:ea typeface="Verdana" panose="020B0604030504040204" pitchFamily="34" charset="0"/>
            </a:endParaRPr>
          </a:p>
          <a:p>
            <a:pPr algn="ctr"/>
            <a:r>
              <a:rPr lang="en-US" sz="1300" kern="500" dirty="0">
                <a:solidFill>
                  <a:schemeClr val="tx1">
                    <a:lumMod val="85000"/>
                    <a:lumOff val="15000"/>
                  </a:schemeClr>
                </a:solidFill>
                <a:latin typeface="Verdana" panose="020B0604030504040204" pitchFamily="34" charset="0"/>
                <a:ea typeface="Verdana" panose="020B0604030504040204" pitchFamily="34" charset="0"/>
              </a:rPr>
              <a:t>New businesses in power engineering</a:t>
            </a:r>
            <a:r>
              <a:rPr lang="ru-RU" sz="1300" kern="500" dirty="0">
                <a:solidFill>
                  <a:schemeClr val="tx1">
                    <a:lumMod val="85000"/>
                    <a:lumOff val="15000"/>
                  </a:schemeClr>
                </a:solidFill>
                <a:latin typeface="Verdana" panose="020B0604030504040204" pitchFamily="34" charset="0"/>
                <a:ea typeface="Verdana" panose="020B0604030504040204" pitchFamily="34" charset="0"/>
              </a:rPr>
              <a:t> </a:t>
            </a:r>
            <a:r>
              <a:rPr lang="ru-RU" sz="1300" b="1" kern="500" dirty="0">
                <a:solidFill>
                  <a:schemeClr val="tx1">
                    <a:lumMod val="85000"/>
                    <a:lumOff val="15000"/>
                  </a:schemeClr>
                </a:solidFill>
                <a:latin typeface="Verdana" panose="020B0604030504040204" pitchFamily="34" charset="0"/>
                <a:ea typeface="Verdana" panose="020B0604030504040204" pitchFamily="34" charset="0"/>
              </a:rPr>
              <a:t>11 </a:t>
            </a:r>
            <a:r>
              <a:rPr lang="en-US" sz="1300" b="1" kern="500" dirty="0">
                <a:solidFill>
                  <a:schemeClr val="tx1">
                    <a:lumMod val="85000"/>
                    <a:lumOff val="15000"/>
                  </a:schemeClr>
                </a:solidFill>
                <a:latin typeface="Verdana" panose="020B0604030504040204" pitchFamily="34" charset="0"/>
                <a:ea typeface="Verdana" panose="020B0604030504040204" pitchFamily="34" charset="0"/>
              </a:rPr>
              <a:t>EP</a:t>
            </a:r>
            <a:endParaRPr lang="ru-RU" sz="1300" b="1" kern="500" dirty="0">
              <a:solidFill>
                <a:schemeClr val="tx1">
                  <a:lumMod val="85000"/>
                  <a:lumOff val="15000"/>
                </a:schemeClr>
              </a:solidFill>
              <a:latin typeface="Verdana" panose="020B0604030504040204" pitchFamily="34" charset="0"/>
              <a:ea typeface="Verdana" panose="020B0604030504040204" pitchFamily="34" charset="0"/>
            </a:endParaRPr>
          </a:p>
          <a:p>
            <a:pPr algn="ctr"/>
            <a:r>
              <a:rPr lang="en-US" sz="1300" kern="500" dirty="0">
                <a:solidFill>
                  <a:schemeClr val="tx1">
                    <a:lumMod val="85000"/>
                    <a:lumOff val="15000"/>
                  </a:schemeClr>
                </a:solidFill>
                <a:latin typeface="Verdana" panose="020B0604030504040204" pitchFamily="34" charset="0"/>
                <a:ea typeface="Verdana" panose="020B0604030504040204" pitchFamily="34" charset="0"/>
              </a:rPr>
              <a:t>Digital power Engineering</a:t>
            </a:r>
            <a:r>
              <a:rPr lang="ru-RU" sz="1300" kern="500" dirty="0">
                <a:solidFill>
                  <a:schemeClr val="tx1">
                    <a:lumMod val="85000"/>
                    <a:lumOff val="15000"/>
                  </a:schemeClr>
                </a:solidFill>
                <a:latin typeface="Verdana" panose="020B0604030504040204" pitchFamily="34" charset="0"/>
                <a:ea typeface="Verdana" panose="020B0604030504040204" pitchFamily="34" charset="0"/>
              </a:rPr>
              <a:t>        </a:t>
            </a:r>
            <a:r>
              <a:rPr lang="ru-RU" sz="1300" b="1" kern="500" dirty="0">
                <a:solidFill>
                  <a:schemeClr val="tx1">
                    <a:lumMod val="85000"/>
                    <a:lumOff val="15000"/>
                  </a:schemeClr>
                </a:solidFill>
                <a:latin typeface="Verdana" panose="020B0604030504040204" pitchFamily="34" charset="0"/>
                <a:ea typeface="Verdana" panose="020B0604030504040204" pitchFamily="34" charset="0"/>
              </a:rPr>
              <a:t>13 </a:t>
            </a:r>
            <a:r>
              <a:rPr lang="en-US" sz="1300" b="1" kern="500" dirty="0">
                <a:solidFill>
                  <a:schemeClr val="tx1">
                    <a:lumMod val="85000"/>
                    <a:lumOff val="15000"/>
                  </a:schemeClr>
                </a:solidFill>
                <a:latin typeface="Verdana" panose="020B0604030504040204" pitchFamily="34" charset="0"/>
                <a:ea typeface="Verdana" panose="020B0604030504040204" pitchFamily="34" charset="0"/>
              </a:rPr>
              <a:t>EP</a:t>
            </a:r>
            <a:endParaRPr lang="ru-RU" sz="1300" b="1" dirty="0">
              <a:latin typeface="Verdana" panose="020B0604030504040204" pitchFamily="34" charset="0"/>
              <a:ea typeface="Verdana" panose="020B0604030504040204" pitchFamily="34" charset="0"/>
            </a:endParaRPr>
          </a:p>
        </p:txBody>
      </p:sp>
      <p:sp>
        <p:nvSpPr>
          <p:cNvPr id="4" name="TextBox 3"/>
          <p:cNvSpPr txBox="1"/>
          <p:nvPr/>
        </p:nvSpPr>
        <p:spPr>
          <a:xfrm>
            <a:off x="4494605" y="3343685"/>
            <a:ext cx="3590481"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Scopus, </a:t>
            </a:r>
            <a:r>
              <a:rPr lang="en-US" sz="1600" dirty="0" err="1">
                <a:latin typeface="Verdana" panose="020B0604030504040204" pitchFamily="34" charset="0"/>
                <a:ea typeface="Verdana" panose="020B0604030504040204" pitchFamily="34" charset="0"/>
              </a:rPr>
              <a:t>WoS</a:t>
            </a:r>
            <a:r>
              <a:rPr lang="en-US" sz="1600" dirty="0">
                <a:latin typeface="Verdana" panose="020B0604030504040204" pitchFamily="34" charset="0"/>
                <a:ea typeface="Verdana" panose="020B0604030504040204" pitchFamily="34" charset="0"/>
              </a:rPr>
              <a:t> Q1,Q2 by</a:t>
            </a:r>
            <a:r>
              <a:rPr lang="ru-RU" sz="1600" dirty="0">
                <a:latin typeface="Verdana" panose="020B0604030504040204" pitchFamily="34" charset="0"/>
                <a:ea typeface="Verdana" panose="020B0604030504040204" pitchFamily="34" charset="0"/>
              </a:rPr>
              <a:t> </a:t>
            </a:r>
            <a:r>
              <a:rPr lang="ru-RU" sz="1600" b="1" dirty="0">
                <a:latin typeface="Verdana" panose="020B0604030504040204" pitchFamily="34" charset="0"/>
                <a:ea typeface="Verdana" panose="020B0604030504040204" pitchFamily="34" charset="0"/>
              </a:rPr>
              <a:t>58%</a:t>
            </a:r>
          </a:p>
          <a:p>
            <a:pPr algn="ctr"/>
            <a:r>
              <a:rPr lang="en-US" sz="1600" dirty="0">
                <a:latin typeface="Verdana" panose="020B0604030504040204" pitchFamily="34" charset="0"/>
                <a:ea typeface="Verdana" panose="020B0604030504040204" pitchFamily="34" charset="0"/>
              </a:rPr>
              <a:t>consortia</a:t>
            </a:r>
            <a:r>
              <a:rPr lang="ru-RU" sz="1600" dirty="0">
                <a:latin typeface="Verdana" panose="020B0604030504040204" pitchFamily="34" charset="0"/>
                <a:ea typeface="Verdana" panose="020B0604030504040204" pitchFamily="34" charset="0"/>
              </a:rPr>
              <a:t> </a:t>
            </a:r>
            <a:r>
              <a:rPr lang="ru-RU" sz="1600" b="1" dirty="0">
                <a:latin typeface="Verdana" panose="020B0604030504040204" pitchFamily="34" charset="0"/>
                <a:ea typeface="Verdana" panose="020B0604030504040204" pitchFamily="34" charset="0"/>
              </a:rPr>
              <a:t>5→11</a:t>
            </a:r>
          </a:p>
        </p:txBody>
      </p:sp>
      <p:sp>
        <p:nvSpPr>
          <p:cNvPr id="5" name="TextBox 4"/>
          <p:cNvSpPr txBox="1"/>
          <p:nvPr/>
        </p:nvSpPr>
        <p:spPr>
          <a:xfrm>
            <a:off x="4597221" y="4493095"/>
            <a:ext cx="3287852" cy="830997"/>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rPr>
              <a:t>Doctoral programs performance</a:t>
            </a:r>
            <a:r>
              <a:rPr lang="ru-RU" sz="1600" dirty="0">
                <a:latin typeface="Verdana" panose="020B0604030504040204" pitchFamily="34" charset="0"/>
                <a:ea typeface="Verdana" panose="020B0604030504040204" pitchFamily="34" charset="0"/>
              </a:rPr>
              <a:t> </a:t>
            </a:r>
          </a:p>
          <a:p>
            <a:pPr algn="ctr"/>
            <a:r>
              <a:rPr lang="ru-RU" sz="1600" b="1" dirty="0">
                <a:latin typeface="Verdana" panose="020B0604030504040204" pitchFamily="34" charset="0"/>
                <a:ea typeface="Verdana" panose="020B0604030504040204" pitchFamily="34" charset="0"/>
              </a:rPr>
              <a:t>44%→70%</a:t>
            </a:r>
          </a:p>
        </p:txBody>
      </p:sp>
      <p:sp>
        <p:nvSpPr>
          <p:cNvPr id="6" name="Прямоугольник 5"/>
          <p:cNvSpPr/>
          <p:nvPr/>
        </p:nvSpPr>
        <p:spPr>
          <a:xfrm>
            <a:off x="1328264" y="6219223"/>
            <a:ext cx="9923161" cy="553998"/>
          </a:xfrm>
          <a:prstGeom prst="rect">
            <a:avLst/>
          </a:prstGeom>
          <a:solidFill>
            <a:srgbClr val="E1E4E8"/>
          </a:solidFill>
          <a:ln w="19050">
            <a:solidFill>
              <a:srgbClr val="383A3F"/>
            </a:solidFill>
          </a:ln>
        </p:spPr>
        <p:txBody>
          <a:bodyPr wrap="square">
            <a:spAutoFit/>
          </a:bodyPr>
          <a:lstStyle/>
          <a:p>
            <a:pPr algn="ctr">
              <a:lnSpc>
                <a:spcPct val="150000"/>
              </a:lnSpc>
              <a:buClr>
                <a:srgbClr val="EA0A2A"/>
              </a:buClr>
            </a:pPr>
            <a:r>
              <a:rPr lang="en-US" sz="2000" dirty="0">
                <a:solidFill>
                  <a:schemeClr val="tx1">
                    <a:lumMod val="85000"/>
                    <a:lumOff val="15000"/>
                  </a:schemeClr>
                </a:solidFill>
                <a:latin typeface="Verdana" panose="020B0604030504040204" pitchFamily="34" charset="0"/>
                <a:ea typeface="Verdana" panose="020B0604030504040204" pitchFamily="34" charset="0"/>
              </a:rPr>
              <a:t>Consolidated budget</a:t>
            </a:r>
            <a:r>
              <a:rPr lang="ru-RU" sz="2000" dirty="0">
                <a:solidFill>
                  <a:schemeClr val="tx1">
                    <a:lumMod val="85000"/>
                    <a:lumOff val="15000"/>
                  </a:schemeClr>
                </a:solidFill>
                <a:latin typeface="Verdana" panose="020B0604030504040204" pitchFamily="34" charset="0"/>
                <a:ea typeface="Verdana" panose="020B0604030504040204" pitchFamily="34" charset="0"/>
              </a:rPr>
              <a:t>        </a:t>
            </a:r>
            <a:r>
              <a:rPr lang="ru-RU" sz="2000" b="1" dirty="0">
                <a:solidFill>
                  <a:schemeClr val="tx1">
                    <a:lumMod val="85000"/>
                    <a:lumOff val="15000"/>
                  </a:schemeClr>
                </a:solidFill>
                <a:latin typeface="Verdana" panose="020B0604030504040204" pitchFamily="34" charset="0"/>
                <a:ea typeface="Verdana" panose="020B0604030504040204" pitchFamily="34" charset="0"/>
              </a:rPr>
              <a:t>1,5</a:t>
            </a:r>
            <a:r>
              <a:rPr lang="ru-RU" sz="2000" dirty="0">
                <a:solidFill>
                  <a:schemeClr val="tx1">
                    <a:lumMod val="85000"/>
                    <a:lumOff val="15000"/>
                  </a:schemeClr>
                </a:solidFill>
                <a:latin typeface="Verdana" panose="020B0604030504040204" pitchFamily="34" charset="0"/>
                <a:ea typeface="Verdana" panose="020B0604030504040204" pitchFamily="34" charset="0"/>
              </a:rPr>
              <a:t> </a:t>
            </a:r>
            <a:r>
              <a:rPr lang="en-US" sz="2000" dirty="0">
                <a:solidFill>
                  <a:schemeClr val="tx1">
                    <a:lumMod val="85000"/>
                    <a:lumOff val="15000"/>
                  </a:schemeClr>
                </a:solidFill>
                <a:latin typeface="Verdana" panose="020B0604030504040204" pitchFamily="34" charset="0"/>
                <a:ea typeface="Verdana" panose="020B0604030504040204" pitchFamily="34" charset="0"/>
              </a:rPr>
              <a:t>b </a:t>
            </a:r>
            <a:r>
              <a:rPr lang="en-US" sz="2000" dirty="0" err="1">
                <a:solidFill>
                  <a:schemeClr val="tx1">
                    <a:lumMod val="85000"/>
                    <a:lumOff val="15000"/>
                  </a:schemeClr>
                </a:solidFill>
                <a:latin typeface="Verdana" panose="020B0604030504040204" pitchFamily="34" charset="0"/>
                <a:ea typeface="Verdana" panose="020B0604030504040204" pitchFamily="34" charset="0"/>
              </a:rPr>
              <a:t>roubles</a:t>
            </a:r>
            <a:r>
              <a:rPr lang="ru-RU" sz="2000" dirty="0">
                <a:solidFill>
                  <a:schemeClr val="tx1">
                    <a:lumMod val="85000"/>
                    <a:lumOff val="15000"/>
                  </a:schemeClr>
                </a:solidFill>
                <a:latin typeface="Verdana" panose="020B0604030504040204" pitchFamily="34" charset="0"/>
                <a:ea typeface="Verdana" panose="020B0604030504040204" pitchFamily="34" charset="0"/>
              </a:rPr>
              <a:t>  →   </a:t>
            </a:r>
            <a:r>
              <a:rPr lang="ru-RU" sz="2000" b="1" dirty="0">
                <a:solidFill>
                  <a:schemeClr val="tx1">
                    <a:lumMod val="85000"/>
                    <a:lumOff val="15000"/>
                  </a:schemeClr>
                </a:solidFill>
                <a:latin typeface="Verdana" panose="020B0604030504040204" pitchFamily="34" charset="0"/>
                <a:ea typeface="Verdana" panose="020B0604030504040204" pitchFamily="34" charset="0"/>
              </a:rPr>
              <a:t>2,5</a:t>
            </a:r>
            <a:r>
              <a:rPr lang="ru-RU" sz="2000" dirty="0">
                <a:solidFill>
                  <a:schemeClr val="tx1">
                    <a:lumMod val="85000"/>
                    <a:lumOff val="15000"/>
                  </a:schemeClr>
                </a:solidFill>
                <a:latin typeface="Verdana" panose="020B0604030504040204" pitchFamily="34" charset="0"/>
                <a:ea typeface="Verdana" panose="020B0604030504040204" pitchFamily="34" charset="0"/>
              </a:rPr>
              <a:t> </a:t>
            </a:r>
            <a:r>
              <a:rPr lang="en-US" sz="2000" dirty="0">
                <a:solidFill>
                  <a:schemeClr val="tx1">
                    <a:lumMod val="85000"/>
                    <a:lumOff val="15000"/>
                  </a:schemeClr>
                </a:solidFill>
                <a:latin typeface="Verdana" panose="020B0604030504040204" pitchFamily="34" charset="0"/>
                <a:ea typeface="Verdana" panose="020B0604030504040204" pitchFamily="34" charset="0"/>
              </a:rPr>
              <a:t>b </a:t>
            </a:r>
            <a:r>
              <a:rPr lang="en-US" sz="2000" dirty="0" err="1">
                <a:solidFill>
                  <a:schemeClr val="tx1">
                    <a:lumMod val="85000"/>
                    <a:lumOff val="15000"/>
                  </a:schemeClr>
                </a:solidFill>
                <a:latin typeface="Verdana" panose="020B0604030504040204" pitchFamily="34" charset="0"/>
                <a:ea typeface="Verdana" panose="020B0604030504040204" pitchFamily="34" charset="0"/>
              </a:rPr>
              <a:t>roubles</a:t>
            </a:r>
            <a:endParaRPr lang="ru-RU" sz="2000" dirty="0">
              <a:solidFill>
                <a:schemeClr val="tx1">
                  <a:lumMod val="85000"/>
                  <a:lumOff val="15000"/>
                </a:schemeClr>
              </a:solidFill>
              <a:latin typeface="Verdana" panose="020B0604030504040204" pitchFamily="34" charset="0"/>
              <a:ea typeface="Verdana" panose="020B0604030504040204" pitchFamily="34" charset="0"/>
            </a:endParaRPr>
          </a:p>
        </p:txBody>
      </p:sp>
      <p:sp>
        <p:nvSpPr>
          <p:cNvPr id="51" name="TextBox 50"/>
          <p:cNvSpPr txBox="1"/>
          <p:nvPr/>
        </p:nvSpPr>
        <p:spPr>
          <a:xfrm>
            <a:off x="11067393" y="743973"/>
            <a:ext cx="873369" cy="276999"/>
          </a:xfrm>
          <a:prstGeom prst="rect">
            <a:avLst/>
          </a:prstGeom>
          <a:noFill/>
        </p:spPr>
        <p:txBody>
          <a:bodyPr wrap="square" rtlCol="0">
            <a:spAutoFit/>
          </a:bodyPr>
          <a:lstStyle/>
          <a:p>
            <a:pPr algn="ctr"/>
            <a:r>
              <a:rPr lang="en-US" sz="1200" b="1" dirty="0">
                <a:latin typeface="Verdana" panose="020B0604030504040204" pitchFamily="34" charset="0"/>
                <a:ea typeface="Verdana" panose="020B0604030504040204" pitchFamily="34" charset="0"/>
              </a:rPr>
              <a:t>KSPEU</a:t>
            </a:r>
            <a:endParaRPr lang="ru-RU" sz="1200" b="1" dirty="0">
              <a:latin typeface="Verdana" panose="020B0604030504040204" pitchFamily="34" charset="0"/>
              <a:ea typeface="Verdana" panose="020B0604030504040204" pitchFamily="34" charset="0"/>
            </a:endParaRPr>
          </a:p>
        </p:txBody>
      </p:sp>
      <p:pic>
        <p:nvPicPr>
          <p:cNvPr id="52" name="Picture 2" descr="https://rykovodstvo.ru/pars_docs/refs/124/123707/123707_html_m3ff85e4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6316" y="88998"/>
            <a:ext cx="785151" cy="72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764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245" y="120394"/>
            <a:ext cx="2136849" cy="421004"/>
          </a:xfrm>
          <a:prstGeom prst="rect">
            <a:avLst/>
          </a:prstGeom>
        </p:spPr>
      </p:pic>
      <p:sp>
        <p:nvSpPr>
          <p:cNvPr id="4" name="Заголовок 6"/>
          <p:cNvSpPr txBox="1">
            <a:spLocks/>
          </p:cNvSpPr>
          <p:nvPr/>
        </p:nvSpPr>
        <p:spPr>
          <a:xfrm>
            <a:off x="989421" y="-69285"/>
            <a:ext cx="9605364" cy="19293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en-US" sz="2400" b="1" dirty="0">
                <a:solidFill>
                  <a:srgbClr val="001B71"/>
                </a:solidFill>
                <a:latin typeface="Verdana" panose="020B0604030504040204" pitchFamily="34" charset="0"/>
                <a:ea typeface="Verdana" panose="020B0604030504040204" pitchFamily="34" charset="0"/>
              </a:rPr>
              <a:t>Strategic project</a:t>
            </a:r>
            <a:r>
              <a:rPr lang="ru-RU" sz="2400" b="1" dirty="0">
                <a:solidFill>
                  <a:srgbClr val="001B71"/>
                </a:solidFill>
                <a:latin typeface="Verdana" panose="020B0604030504040204" pitchFamily="34" charset="0"/>
                <a:ea typeface="Verdana" panose="020B0604030504040204" pitchFamily="34" charset="0"/>
              </a:rPr>
              <a:t>: </a:t>
            </a:r>
          </a:p>
          <a:p>
            <a:pPr algn="ctr">
              <a:lnSpc>
                <a:spcPct val="100000"/>
              </a:lnSpc>
            </a:pPr>
            <a:r>
              <a:rPr lang="ru-RU" sz="2000" b="1" dirty="0">
                <a:solidFill>
                  <a:srgbClr val="EA0029"/>
                </a:solidFill>
                <a:latin typeface="Verdana" panose="020B0604030504040204" pitchFamily="34" charset="0"/>
                <a:ea typeface="Verdana" panose="020B0604030504040204" pitchFamily="34" charset="0"/>
              </a:rPr>
              <a:t>«</a:t>
            </a:r>
            <a:r>
              <a:rPr lang="en-US" sz="2000" b="1" dirty="0">
                <a:solidFill>
                  <a:srgbClr val="EA0029"/>
                </a:solidFill>
                <a:latin typeface="Verdana" panose="020B0604030504040204" pitchFamily="34" charset="0"/>
                <a:ea typeface="Verdana" panose="020B0604030504040204" pitchFamily="34" charset="0"/>
              </a:rPr>
              <a:t>Establishment of a Center of knowledge based technologies of advanced development of electric vehicle and charging infrastructure</a:t>
            </a:r>
            <a:r>
              <a:rPr lang="ru-RU" sz="2000" b="1" dirty="0">
                <a:solidFill>
                  <a:srgbClr val="EA0029"/>
                </a:solidFill>
                <a:latin typeface="Verdana" panose="020B0604030504040204" pitchFamily="34" charset="0"/>
                <a:ea typeface="Verdana" panose="020B0604030504040204" pitchFamily="34" charset="0"/>
              </a:rPr>
              <a:t>»</a:t>
            </a:r>
          </a:p>
          <a:p>
            <a:pPr algn="ctr">
              <a:lnSpc>
                <a:spcPct val="200000"/>
              </a:lnSpc>
            </a:pPr>
            <a:r>
              <a:rPr lang="ru-RU" sz="2000" b="1" dirty="0">
                <a:solidFill>
                  <a:srgbClr val="EA0029"/>
                </a:solidFill>
                <a:latin typeface="Verdana" panose="020B0604030504040204" pitchFamily="34" charset="0"/>
                <a:ea typeface="Verdana" panose="020B0604030504040204" pitchFamily="34" charset="0"/>
              </a:rPr>
              <a:t> </a:t>
            </a:r>
          </a:p>
        </p:txBody>
      </p:sp>
      <p:graphicFrame>
        <p:nvGraphicFramePr>
          <p:cNvPr id="2" name="Таблица 1"/>
          <p:cNvGraphicFramePr>
            <a:graphicFrameLocks noGrp="1"/>
          </p:cNvGraphicFramePr>
          <p:nvPr>
            <p:extLst>
              <p:ext uri="{D42A27DB-BD31-4B8C-83A1-F6EECF244321}">
                <p14:modId xmlns:p14="http://schemas.microsoft.com/office/powerpoint/2010/main" val="3396038109"/>
              </p:ext>
            </p:extLst>
          </p:nvPr>
        </p:nvGraphicFramePr>
        <p:xfrm>
          <a:off x="296441" y="2359410"/>
          <a:ext cx="11646568" cy="4266051"/>
        </p:xfrm>
        <a:graphic>
          <a:graphicData uri="http://schemas.openxmlformats.org/drawingml/2006/table">
            <a:tbl>
              <a:tblPr firstRow="1" bandRow="1">
                <a:tableStyleId>{5C22544A-7EE6-4342-B048-85BDC9FD1C3A}</a:tableStyleId>
              </a:tblPr>
              <a:tblGrid>
                <a:gridCol w="8859751">
                  <a:extLst>
                    <a:ext uri="{9D8B030D-6E8A-4147-A177-3AD203B41FA5}">
                      <a16:colId xmlns:a16="http://schemas.microsoft.com/office/drawing/2014/main" val="2935329716"/>
                    </a:ext>
                  </a:extLst>
                </a:gridCol>
                <a:gridCol w="2786817">
                  <a:extLst>
                    <a:ext uri="{9D8B030D-6E8A-4147-A177-3AD203B41FA5}">
                      <a16:colId xmlns:a16="http://schemas.microsoft.com/office/drawing/2014/main" val="3259242657"/>
                    </a:ext>
                  </a:extLst>
                </a:gridCol>
              </a:tblGrid>
              <a:tr h="416755">
                <a:tc>
                  <a:txBody>
                    <a:bodyPr/>
                    <a:lstStyle/>
                    <a:p>
                      <a:pPr algn="ctr"/>
                      <a:r>
                        <a:rPr lang="en-US" sz="1800" b="1" kern="1200" dirty="0">
                          <a:solidFill>
                            <a:schemeClr val="tx1">
                              <a:lumMod val="85000"/>
                              <a:lumOff val="15000"/>
                            </a:schemeClr>
                          </a:solidFill>
                          <a:latin typeface="Verdana" panose="020B0604030504040204" pitchFamily="34" charset="0"/>
                          <a:ea typeface="Verdana" panose="020B0604030504040204" pitchFamily="34" charset="0"/>
                          <a:cs typeface="+mj-cs"/>
                        </a:rPr>
                        <a:t>Expected results</a:t>
                      </a:r>
                      <a:endParaRPr lang="ru-RU" sz="1800" b="1" kern="1200" dirty="0">
                        <a:solidFill>
                          <a:schemeClr val="tx1">
                            <a:lumMod val="85000"/>
                            <a:lumOff val="15000"/>
                          </a:schemeClr>
                        </a:solidFill>
                        <a:latin typeface="Verdana" panose="020B0604030504040204" pitchFamily="34" charset="0"/>
                        <a:ea typeface="Verdana" panose="020B0604030504040204" pitchFamily="34" charset="0"/>
                        <a:cs typeface="+mj-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kern="1200" dirty="0">
                          <a:solidFill>
                            <a:schemeClr val="tx1">
                              <a:lumMod val="85000"/>
                              <a:lumOff val="15000"/>
                            </a:schemeClr>
                          </a:solidFill>
                          <a:latin typeface="Verdana" panose="020B0604030504040204" pitchFamily="34" charset="0"/>
                          <a:ea typeface="Verdana" panose="020B0604030504040204" pitchFamily="34" charset="0"/>
                          <a:cs typeface="+mj-cs"/>
                        </a:rPr>
                        <a:t>Partners</a:t>
                      </a:r>
                      <a:r>
                        <a:rPr lang="ru-RU" sz="1600" b="1" kern="1200" dirty="0">
                          <a:solidFill>
                            <a:schemeClr val="tx1">
                              <a:lumMod val="85000"/>
                              <a:lumOff val="15000"/>
                            </a:schemeClr>
                          </a:solidFill>
                          <a:latin typeface="Verdana" panose="020B0604030504040204" pitchFamily="34" charset="0"/>
                          <a:ea typeface="Verdana" panose="020B0604030504040204" pitchFamily="34" charset="0"/>
                          <a:cs typeface="+mj-cs"/>
                        </a:rPr>
                        <a:t> (</a:t>
                      </a:r>
                      <a:r>
                        <a:rPr lang="en-US" sz="1600" b="1" kern="1200" dirty="0">
                          <a:solidFill>
                            <a:schemeClr val="tx1">
                              <a:lumMod val="85000"/>
                              <a:lumOff val="15000"/>
                            </a:schemeClr>
                          </a:solidFill>
                          <a:latin typeface="Verdana" panose="020B0604030504040204" pitchFamily="34" charset="0"/>
                          <a:ea typeface="Verdana" panose="020B0604030504040204" pitchFamily="34" charset="0"/>
                          <a:cs typeface="+mj-cs"/>
                        </a:rPr>
                        <a:t>consortia</a:t>
                      </a:r>
                      <a:r>
                        <a:rPr lang="ru-RU" sz="1600" b="1" kern="1200" dirty="0">
                          <a:solidFill>
                            <a:schemeClr val="tx1">
                              <a:lumMod val="85000"/>
                              <a:lumOff val="15000"/>
                            </a:schemeClr>
                          </a:solidFill>
                          <a:latin typeface="Verdana" panose="020B0604030504040204" pitchFamily="34" charset="0"/>
                          <a:ea typeface="Verdana" panose="020B0604030504040204" pitchFamily="34" charset="0"/>
                          <a:cs typeface="+mj-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9625096"/>
                  </a:ext>
                </a:extLst>
              </a:tr>
              <a:tr h="3849296">
                <a:tc>
                  <a:txBody>
                    <a:bodyPr/>
                    <a:lstStyle/>
                    <a:p>
                      <a:pPr marL="285750" indent="-285750">
                        <a:buClr>
                          <a:srgbClr val="EA0029"/>
                        </a:buClr>
                        <a:buSzPct val="120000"/>
                        <a:buFont typeface="Arial" panose="020B0604020202020204" pitchFamily="34" charset="0"/>
                        <a:buChar char="•"/>
                      </a:pPr>
                      <a:r>
                        <a:rPr lang="en-US" sz="1600" kern="1200" dirty="0">
                          <a:solidFill>
                            <a:schemeClr val="dk1"/>
                          </a:solidFill>
                          <a:effectLst/>
                          <a:latin typeface="Verdana" panose="020B0604030504040204" pitchFamily="34" charset="0"/>
                          <a:ea typeface="Verdana" panose="020B0604030504040204" pitchFamily="34" charset="0"/>
                          <a:cs typeface="+mn-cs"/>
                        </a:rPr>
                        <a:t>Bachelor’s and Master’s EPs</a:t>
                      </a:r>
                      <a:r>
                        <a:rPr lang="ru-RU" sz="1600" kern="1200" baseline="0" dirty="0">
                          <a:solidFill>
                            <a:schemeClr val="dk1"/>
                          </a:solidFill>
                          <a:effectLst/>
                          <a:latin typeface="Verdana" panose="020B0604030504040204" pitchFamily="34" charset="0"/>
                          <a:ea typeface="Verdana" panose="020B0604030504040204" pitchFamily="34" charset="0"/>
                          <a:cs typeface="+mn-cs"/>
                        </a:rPr>
                        <a:t>  – 2021, 2022.</a:t>
                      </a:r>
                    </a:p>
                    <a:p>
                      <a:pPr marL="285750" indent="-285750">
                        <a:buClr>
                          <a:srgbClr val="EA0029"/>
                        </a:buClr>
                        <a:buSzPct val="120000"/>
                        <a:buFont typeface="Arial" panose="020B0604020202020204" pitchFamily="34" charset="0"/>
                        <a:buChar char="•"/>
                      </a:pPr>
                      <a:r>
                        <a:rPr lang="en-US" sz="1600" kern="1200" dirty="0">
                          <a:solidFill>
                            <a:schemeClr val="dk1"/>
                          </a:solidFill>
                          <a:effectLst/>
                          <a:latin typeface="Verdana" panose="020B0604030504040204" pitchFamily="34" charset="0"/>
                          <a:ea typeface="Verdana" panose="020B0604030504040204" pitchFamily="34" charset="0"/>
                          <a:cs typeface="+mn-cs"/>
                        </a:rPr>
                        <a:t>Mobile installation for charging high capacity electric vehicles with integrated energy accumulation system</a:t>
                      </a:r>
                      <a:r>
                        <a:rPr lang="ru-RU" sz="1600" kern="1200" dirty="0">
                          <a:solidFill>
                            <a:schemeClr val="dk1"/>
                          </a:solidFill>
                          <a:effectLst/>
                          <a:latin typeface="Verdana" panose="020B0604030504040204" pitchFamily="34" charset="0"/>
                          <a:ea typeface="Verdana" panose="020B0604030504040204" pitchFamily="34" charset="0"/>
                          <a:cs typeface="+mn-cs"/>
                        </a:rPr>
                        <a:t> – 2022.</a:t>
                      </a:r>
                    </a:p>
                    <a:p>
                      <a:pPr marL="285750" indent="-285750">
                        <a:buClr>
                          <a:srgbClr val="EA0029"/>
                        </a:buClr>
                        <a:buSzPct val="120000"/>
                        <a:buFont typeface="Arial" panose="020B0604020202020204" pitchFamily="34" charset="0"/>
                        <a:buChar char="•"/>
                      </a:pPr>
                      <a:r>
                        <a:rPr lang="en-US" sz="1600" kern="1200" dirty="0">
                          <a:solidFill>
                            <a:schemeClr val="dk1"/>
                          </a:solidFill>
                          <a:effectLst/>
                          <a:latin typeface="Verdana" panose="020B0604030504040204" pitchFamily="34" charset="0"/>
                          <a:ea typeface="Verdana" panose="020B0604030504040204" pitchFamily="34" charset="0"/>
                          <a:cs typeface="+mn-cs"/>
                        </a:rPr>
                        <a:t>Various capacity quick charging stations</a:t>
                      </a:r>
                      <a:r>
                        <a:rPr lang="ru-RU" sz="1600" kern="1200" dirty="0">
                          <a:solidFill>
                            <a:schemeClr val="dk1"/>
                          </a:solidFill>
                          <a:effectLst/>
                          <a:latin typeface="Verdana" panose="020B0604030504040204" pitchFamily="34" charset="0"/>
                          <a:ea typeface="Verdana" panose="020B0604030504040204" pitchFamily="34" charset="0"/>
                          <a:cs typeface="+mn-cs"/>
                        </a:rPr>
                        <a:t> –</a:t>
                      </a:r>
                      <a:r>
                        <a:rPr lang="ru-RU" sz="1600" kern="1200" baseline="0" dirty="0">
                          <a:solidFill>
                            <a:schemeClr val="dk1"/>
                          </a:solidFill>
                          <a:effectLst/>
                          <a:latin typeface="Verdana" panose="020B0604030504040204" pitchFamily="34" charset="0"/>
                          <a:ea typeface="Verdana" panose="020B0604030504040204" pitchFamily="34" charset="0"/>
                          <a:cs typeface="+mn-cs"/>
                        </a:rPr>
                        <a:t> 2022</a:t>
                      </a:r>
                      <a:r>
                        <a:rPr lang="ru-RU" sz="1600" kern="1200" dirty="0">
                          <a:solidFill>
                            <a:schemeClr val="dk1"/>
                          </a:solidFill>
                          <a:effectLst/>
                          <a:latin typeface="Verdana" panose="020B0604030504040204" pitchFamily="34" charset="0"/>
                          <a:ea typeface="Verdana" panose="020B0604030504040204" pitchFamily="34" charset="0"/>
                          <a:cs typeface="+mn-cs"/>
                        </a:rPr>
                        <a:t>.</a:t>
                      </a:r>
                    </a:p>
                    <a:p>
                      <a:pPr marL="285750" marR="0" lvl="0" indent="-285750" algn="l" defTabSz="914400" rtl="0" eaLnBrk="1" fontAlgn="auto" latinLnBrk="0" hangingPunct="1">
                        <a:lnSpc>
                          <a:spcPct val="100000"/>
                        </a:lnSpc>
                        <a:spcBef>
                          <a:spcPts val="0"/>
                        </a:spcBef>
                        <a:spcAft>
                          <a:spcPts val="0"/>
                        </a:spcAft>
                        <a:buClr>
                          <a:srgbClr val="EA0029"/>
                        </a:buClr>
                        <a:buSzPct val="120000"/>
                        <a:buFont typeface="Arial" panose="020B0604020202020204" pitchFamily="34" charset="0"/>
                        <a:buChar char="•"/>
                        <a:tabLst/>
                        <a:defRPr/>
                      </a:pPr>
                      <a:r>
                        <a:rPr lang="en-US" sz="1600" kern="1200" dirty="0">
                          <a:solidFill>
                            <a:schemeClr val="dk1"/>
                          </a:solidFill>
                          <a:effectLst/>
                          <a:latin typeface="Verdana" panose="020B0604030504040204" pitchFamily="34" charset="0"/>
                          <a:ea typeface="Verdana" panose="020B0604030504040204" pitchFamily="34" charset="0"/>
                          <a:cs typeface="+mn-cs"/>
                        </a:rPr>
                        <a:t>Device for wireless quick charging the high capacity electric transport</a:t>
                      </a:r>
                      <a:r>
                        <a:rPr lang="ru-RU" sz="1600" kern="1200" dirty="0">
                          <a:solidFill>
                            <a:schemeClr val="dk1"/>
                          </a:solidFill>
                          <a:effectLst/>
                          <a:latin typeface="Verdana" panose="020B0604030504040204" pitchFamily="34" charset="0"/>
                          <a:ea typeface="Verdana" panose="020B0604030504040204" pitchFamily="34" charset="0"/>
                          <a:cs typeface="+mn-cs"/>
                        </a:rPr>
                        <a:t> – 2022.</a:t>
                      </a:r>
                    </a:p>
                    <a:p>
                      <a:pPr marL="285750" marR="0" lvl="0" indent="-285750" algn="l" defTabSz="914400" rtl="0" eaLnBrk="1" fontAlgn="auto" latinLnBrk="0" hangingPunct="1">
                        <a:lnSpc>
                          <a:spcPct val="100000"/>
                        </a:lnSpc>
                        <a:spcBef>
                          <a:spcPts val="0"/>
                        </a:spcBef>
                        <a:spcAft>
                          <a:spcPts val="0"/>
                        </a:spcAft>
                        <a:buClr>
                          <a:srgbClr val="EA0029"/>
                        </a:buClr>
                        <a:buSzPct val="120000"/>
                        <a:buFont typeface="Arial" panose="020B0604020202020204" pitchFamily="34" charset="0"/>
                        <a:buChar char="•"/>
                        <a:tabLst/>
                        <a:defRPr/>
                      </a:pPr>
                      <a:r>
                        <a:rPr lang="en-US" sz="1600" kern="1200" dirty="0">
                          <a:solidFill>
                            <a:schemeClr val="dk1"/>
                          </a:solidFill>
                          <a:effectLst/>
                          <a:latin typeface="Verdana" panose="020B0604030504040204" pitchFamily="34" charset="0"/>
                          <a:ea typeface="Verdana" panose="020B0604030504040204" pitchFamily="34" charset="0"/>
                          <a:cs typeface="+mn-cs"/>
                        </a:rPr>
                        <a:t>System for smart monitoring of main electric and mechanical units</a:t>
                      </a:r>
                      <a:r>
                        <a:rPr lang="en-US" sz="1600" kern="1200" baseline="0" dirty="0">
                          <a:solidFill>
                            <a:schemeClr val="dk1"/>
                          </a:solidFill>
                          <a:effectLst/>
                          <a:latin typeface="Verdana" panose="020B0604030504040204" pitchFamily="34" charset="0"/>
                          <a:ea typeface="Verdana" panose="020B0604030504040204" pitchFamily="34" charset="0"/>
                          <a:cs typeface="+mn-cs"/>
                        </a:rPr>
                        <a:t> of electric vehicles</a:t>
                      </a:r>
                      <a:r>
                        <a:rPr lang="ru-RU" sz="1600" kern="1200" baseline="0" dirty="0">
                          <a:solidFill>
                            <a:schemeClr val="dk1"/>
                          </a:solidFill>
                          <a:effectLst/>
                          <a:latin typeface="Verdana" panose="020B0604030504040204" pitchFamily="34" charset="0"/>
                          <a:ea typeface="Verdana" panose="020B0604030504040204" pitchFamily="34" charset="0"/>
                          <a:cs typeface="+mn-cs"/>
                        </a:rPr>
                        <a:t> </a:t>
                      </a:r>
                      <a:r>
                        <a:rPr lang="ru-RU" sz="1600" kern="1200" dirty="0">
                          <a:solidFill>
                            <a:schemeClr val="dk1"/>
                          </a:solidFill>
                          <a:effectLst/>
                          <a:latin typeface="Verdana" panose="020B0604030504040204" pitchFamily="34" charset="0"/>
                          <a:ea typeface="Verdana" panose="020B0604030504040204" pitchFamily="34" charset="0"/>
                          <a:cs typeface="+mn-cs"/>
                        </a:rPr>
                        <a:t>– 2023.</a:t>
                      </a:r>
                    </a:p>
                    <a:p>
                      <a:pPr marL="285750" marR="0" lvl="0" indent="-285750" algn="l" defTabSz="914400" rtl="0" eaLnBrk="1" fontAlgn="auto" latinLnBrk="0" hangingPunct="1">
                        <a:lnSpc>
                          <a:spcPct val="100000"/>
                        </a:lnSpc>
                        <a:spcBef>
                          <a:spcPts val="0"/>
                        </a:spcBef>
                        <a:spcAft>
                          <a:spcPts val="0"/>
                        </a:spcAft>
                        <a:buClr>
                          <a:srgbClr val="EA0029"/>
                        </a:buClr>
                        <a:buSzPct val="120000"/>
                        <a:buFont typeface="Arial" panose="020B0604020202020204" pitchFamily="34" charset="0"/>
                        <a:buChar char="•"/>
                        <a:tabLst/>
                        <a:defRPr/>
                      </a:pPr>
                      <a:r>
                        <a:rPr lang="en-US" sz="1600" kern="1200" dirty="0">
                          <a:solidFill>
                            <a:schemeClr val="dk1"/>
                          </a:solidFill>
                          <a:effectLst/>
                          <a:latin typeface="Verdana" panose="020B0604030504040204" pitchFamily="34" charset="0"/>
                          <a:ea typeface="Verdana" panose="020B0604030504040204" pitchFamily="34" charset="0"/>
                          <a:cs typeface="+mn-cs"/>
                        </a:rPr>
                        <a:t>Electric traction drives with synchronous permanent magnet motors for electric transport</a:t>
                      </a:r>
                      <a:r>
                        <a:rPr lang="ru-RU" sz="1600" kern="1200" dirty="0">
                          <a:solidFill>
                            <a:schemeClr val="dk1"/>
                          </a:solidFill>
                          <a:effectLst/>
                          <a:latin typeface="Verdana" panose="020B0604030504040204" pitchFamily="34" charset="0"/>
                          <a:ea typeface="Verdana" panose="020B0604030504040204" pitchFamily="34" charset="0"/>
                          <a:cs typeface="+mn-cs"/>
                        </a:rPr>
                        <a:t>– 2024.</a:t>
                      </a:r>
                    </a:p>
                    <a:p>
                      <a:pPr marL="285750" marR="0" lvl="0" indent="-285750" algn="l" defTabSz="914400" rtl="0" eaLnBrk="1" fontAlgn="auto" latinLnBrk="0" hangingPunct="1">
                        <a:lnSpc>
                          <a:spcPct val="100000"/>
                        </a:lnSpc>
                        <a:spcBef>
                          <a:spcPts val="0"/>
                        </a:spcBef>
                        <a:spcAft>
                          <a:spcPts val="0"/>
                        </a:spcAft>
                        <a:buClr>
                          <a:srgbClr val="EA0029"/>
                        </a:buClr>
                        <a:buSzPct val="120000"/>
                        <a:buFont typeface="Arial" panose="020B0604020202020204" pitchFamily="34" charset="0"/>
                        <a:buChar char="•"/>
                        <a:tabLst/>
                        <a:defRPr/>
                      </a:pPr>
                      <a:r>
                        <a:rPr lang="en-US" sz="1600" kern="1200" dirty="0">
                          <a:solidFill>
                            <a:schemeClr val="dk1"/>
                          </a:solidFill>
                          <a:effectLst/>
                          <a:latin typeface="Verdana" panose="020B0604030504040204" pitchFamily="34" charset="0"/>
                          <a:ea typeface="Verdana" panose="020B0604030504040204" pitchFamily="34" charset="0"/>
                          <a:cs typeface="+mn-cs"/>
                        </a:rPr>
                        <a:t>Hardware-software complex for an automated traffic parameters control system for the smart public electric transport</a:t>
                      </a:r>
                      <a:r>
                        <a:rPr lang="ru-RU" sz="1600" kern="1200" dirty="0">
                          <a:solidFill>
                            <a:schemeClr val="dk1"/>
                          </a:solidFill>
                          <a:effectLst/>
                          <a:latin typeface="Verdana" panose="020B0604030504040204" pitchFamily="34" charset="0"/>
                          <a:ea typeface="Verdana" panose="020B0604030504040204" pitchFamily="34" charset="0"/>
                          <a:cs typeface="+mn-cs"/>
                        </a:rPr>
                        <a:t> – 2027.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IA </a:t>
                      </a:r>
                      <a:r>
                        <a:rPr lang="en-US" sz="1600" kern="1200" dirty="0" err="1">
                          <a:solidFill>
                            <a:schemeClr val="dk1"/>
                          </a:solidFill>
                          <a:effectLst/>
                          <a:latin typeface="Verdana" panose="020B0604030504040204" pitchFamily="34" charset="0"/>
                          <a:ea typeface="Verdana" panose="020B0604030504040204" pitchFamily="34" charset="0"/>
                          <a:cs typeface="+mn-cs"/>
                        </a:rPr>
                        <a:t>Zarnitsa</a:t>
                      </a:r>
                      <a:r>
                        <a:rPr lang="en-US" sz="1600" kern="1200" dirty="0">
                          <a:solidFill>
                            <a:schemeClr val="dk1"/>
                          </a:solidFill>
                          <a:effectLst/>
                          <a:latin typeface="Verdana" panose="020B0604030504040204" pitchFamily="34" charset="0"/>
                          <a:ea typeface="Verdana" panose="020B0604030504040204" pitchFamily="34" charset="0"/>
                          <a:cs typeface="+mn-cs"/>
                        </a:rPr>
                        <a:t> Ltd</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PJSC KAMAZ </a:t>
                      </a: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MUE </a:t>
                      </a:r>
                      <a:r>
                        <a:rPr lang="en-US" sz="1600" kern="1200" dirty="0" err="1">
                          <a:solidFill>
                            <a:schemeClr val="dk1"/>
                          </a:solidFill>
                          <a:effectLst/>
                          <a:latin typeface="Verdana" panose="020B0604030504040204" pitchFamily="34" charset="0"/>
                          <a:ea typeface="Verdana" panose="020B0604030504040204" pitchFamily="34" charset="0"/>
                          <a:cs typeface="+mn-cs"/>
                        </a:rPr>
                        <a:t>Elektrotrans</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Phoenix Contact Ltd.</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Concordia Ltd.</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err="1">
                          <a:solidFill>
                            <a:schemeClr val="dk1"/>
                          </a:solidFill>
                          <a:effectLst/>
                          <a:latin typeface="Verdana" panose="020B0604030504040204" pitchFamily="34" charset="0"/>
                          <a:ea typeface="Verdana" panose="020B0604030504040204" pitchFamily="34" charset="0"/>
                          <a:cs typeface="+mn-cs"/>
                        </a:rPr>
                        <a:t>Promenergo</a:t>
                      </a:r>
                      <a:r>
                        <a:rPr lang="en-US" sz="1600" kern="1200" dirty="0">
                          <a:solidFill>
                            <a:schemeClr val="dk1"/>
                          </a:solidFill>
                          <a:effectLst/>
                          <a:latin typeface="Verdana" panose="020B0604030504040204" pitchFamily="34" charset="0"/>
                          <a:ea typeface="Verdana" panose="020B0604030504040204" pitchFamily="34" charset="0"/>
                          <a:cs typeface="+mn-cs"/>
                        </a:rPr>
                        <a:t> Ltd.</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JSC </a:t>
                      </a:r>
                      <a:r>
                        <a:rPr lang="en-US" sz="1600" kern="1200" dirty="0" err="1">
                          <a:solidFill>
                            <a:schemeClr val="dk1"/>
                          </a:solidFill>
                          <a:effectLst/>
                          <a:latin typeface="Verdana" panose="020B0604030504040204" pitchFamily="34" charset="0"/>
                          <a:ea typeface="Verdana" panose="020B0604030504040204" pitchFamily="34" charset="0"/>
                          <a:cs typeface="+mn-cs"/>
                        </a:rPr>
                        <a:t>Akmeron</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Engineering Center </a:t>
                      </a:r>
                      <a:r>
                        <a:rPr lang="en-US" sz="1600" kern="1200" dirty="0" err="1">
                          <a:solidFill>
                            <a:schemeClr val="dk1"/>
                          </a:solidFill>
                          <a:effectLst/>
                          <a:latin typeface="Verdana" panose="020B0604030504040204" pitchFamily="34" charset="0"/>
                          <a:ea typeface="Verdana" panose="020B0604030504040204" pitchFamily="34" charset="0"/>
                          <a:cs typeface="+mn-cs"/>
                        </a:rPr>
                        <a:t>Energorzvitie</a:t>
                      </a:r>
                      <a:r>
                        <a:rPr lang="en-US" sz="1600" kern="1200" dirty="0">
                          <a:solidFill>
                            <a:schemeClr val="dk1"/>
                          </a:solidFill>
                          <a:effectLst/>
                          <a:latin typeface="Verdana" panose="020B0604030504040204" pitchFamily="34" charset="0"/>
                          <a:ea typeface="Verdana" panose="020B0604030504040204" pitchFamily="34" charset="0"/>
                          <a:cs typeface="+mn-cs"/>
                        </a:rPr>
                        <a:t> Ltd.</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endParaRPr lang="ru-RU" sz="1200" kern="1200" dirty="0">
                        <a:solidFill>
                          <a:schemeClr val="tx1">
                            <a:lumMod val="85000"/>
                            <a:lumOff val="15000"/>
                          </a:schemeClr>
                        </a:solidFill>
                        <a:latin typeface="Verdana" panose="020B0604030504040204" pitchFamily="34" charset="0"/>
                        <a:ea typeface="Verdana" panose="020B0604030504040204" pitchFamily="34" charset="0"/>
                        <a:cs typeface="+mj-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60923925"/>
                  </a:ext>
                </a:extLst>
              </a:tr>
            </a:tbl>
          </a:graphicData>
        </a:graphic>
      </p:graphicFrame>
      <p:graphicFrame>
        <p:nvGraphicFramePr>
          <p:cNvPr id="10" name="Таблица 9">
            <a:extLst>
              <a:ext uri="{FF2B5EF4-FFF2-40B4-BE49-F238E27FC236}">
                <a16:creationId xmlns:a16="http://schemas.microsoft.com/office/drawing/2014/main" id="{B954E326-4218-4941-837F-72F361AFAC1E}"/>
              </a:ext>
            </a:extLst>
          </p:cNvPr>
          <p:cNvGraphicFramePr>
            <a:graphicFrameLocks noGrp="1"/>
          </p:cNvGraphicFramePr>
          <p:nvPr>
            <p:extLst>
              <p:ext uri="{D42A27DB-BD31-4B8C-83A1-F6EECF244321}">
                <p14:modId xmlns:p14="http://schemas.microsoft.com/office/powerpoint/2010/main" val="1288572989"/>
              </p:ext>
            </p:extLst>
          </p:nvPr>
        </p:nvGraphicFramePr>
        <p:xfrm>
          <a:off x="47450" y="1770078"/>
          <a:ext cx="12144550" cy="722839"/>
        </p:xfrm>
        <a:graphic>
          <a:graphicData uri="http://schemas.openxmlformats.org/drawingml/2006/table">
            <a:tbl>
              <a:tblPr firstRow="1" bandRow="1">
                <a:tableStyleId>{5C22544A-7EE6-4342-B048-85BDC9FD1C3A}</a:tableStyleId>
              </a:tblPr>
              <a:tblGrid>
                <a:gridCol w="12144550">
                  <a:extLst>
                    <a:ext uri="{9D8B030D-6E8A-4147-A177-3AD203B41FA5}">
                      <a16:colId xmlns:a16="http://schemas.microsoft.com/office/drawing/2014/main" val="2935329716"/>
                    </a:ext>
                  </a:extLst>
                </a:gridCol>
              </a:tblGrid>
              <a:tr h="722839">
                <a:tc>
                  <a:txBody>
                    <a:bodyPr/>
                    <a:lstStyle/>
                    <a:p>
                      <a:pPr algn="ctr"/>
                      <a:r>
                        <a:rPr lang="en-US" sz="1600" b="0" i="1" u="sng" kern="1200" dirty="0">
                          <a:solidFill>
                            <a:schemeClr val="tx1"/>
                          </a:solidFill>
                          <a:effectLst/>
                          <a:latin typeface="Verdana" panose="020B0604030504040204" pitchFamily="34" charset="0"/>
                          <a:ea typeface="Verdana" panose="020B0604030504040204" pitchFamily="34" charset="0"/>
                          <a:cs typeface="+mn-cs"/>
                        </a:rPr>
                        <a:t>Objective</a:t>
                      </a:r>
                      <a:r>
                        <a:rPr lang="ru-RU" sz="1600" b="0" i="1" u="sng" kern="1200" baseline="0" dirty="0">
                          <a:solidFill>
                            <a:schemeClr val="tx1"/>
                          </a:solidFill>
                          <a:effectLst/>
                          <a:latin typeface="Verdana" panose="020B0604030504040204" pitchFamily="34" charset="0"/>
                          <a:ea typeface="Verdana" panose="020B0604030504040204" pitchFamily="34" charset="0"/>
                          <a:cs typeface="+mn-cs"/>
                        </a:rPr>
                        <a:t> </a:t>
                      </a:r>
                      <a:r>
                        <a:rPr lang="ru-RU" sz="1600" b="0" i="1" kern="1200" dirty="0">
                          <a:solidFill>
                            <a:schemeClr val="tx1"/>
                          </a:solidFill>
                          <a:effectLst/>
                          <a:latin typeface="Verdana" panose="020B0604030504040204" pitchFamily="34" charset="0"/>
                          <a:ea typeface="Verdana" panose="020B0604030504040204" pitchFamily="34" charset="0"/>
                          <a:cs typeface="+mn-cs"/>
                        </a:rPr>
                        <a:t>– </a:t>
                      </a:r>
                      <a:r>
                        <a:rPr lang="en-US" sz="1600" b="0" i="1" kern="1200" dirty="0">
                          <a:solidFill>
                            <a:schemeClr val="tx1"/>
                          </a:solidFill>
                          <a:effectLst/>
                          <a:latin typeface="Verdana" panose="020B0604030504040204" pitchFamily="34" charset="0"/>
                          <a:ea typeface="Verdana" panose="020B0604030504040204" pitchFamily="34" charset="0"/>
                          <a:cs typeface="+mn-cs"/>
                        </a:rPr>
                        <a:t>to become a leading scientific center and a key business partner in implementation of programs of development of smart electric vehicles and</a:t>
                      </a:r>
                      <a:r>
                        <a:rPr lang="en-US" sz="1600" b="0" i="1" kern="1200" baseline="0" dirty="0">
                          <a:solidFill>
                            <a:schemeClr val="tx1"/>
                          </a:solidFill>
                          <a:effectLst/>
                          <a:latin typeface="Verdana" panose="020B0604030504040204" pitchFamily="34" charset="0"/>
                          <a:ea typeface="Verdana" panose="020B0604030504040204" pitchFamily="34" charset="0"/>
                          <a:cs typeface="+mn-cs"/>
                        </a:rPr>
                        <a:t> charging infrastructure</a:t>
                      </a:r>
                      <a:endParaRPr lang="ru-RU" sz="1600" b="0" i="1" u="none" kern="1200" dirty="0">
                        <a:solidFill>
                          <a:schemeClr val="tx1"/>
                        </a:solidFill>
                        <a:latin typeface="Verdana" panose="020B0604030504040204" pitchFamily="34" charset="0"/>
                        <a:ea typeface="Verdana" panose="020B0604030504040204" pitchFamily="34" charset="0"/>
                        <a:cs typeface="+mj-cs"/>
                      </a:endParaRPr>
                    </a:p>
                  </a:txBody>
                  <a:tcPr anchor="ctr">
                    <a:lnL w="12700" cmpd="sng">
                      <a:noFill/>
                    </a:lnL>
                    <a:lnR w="12700" cmpd="sng">
                      <a:noFill/>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0923925"/>
                  </a:ext>
                </a:extLst>
              </a:tr>
            </a:tbl>
          </a:graphicData>
        </a:graphic>
      </p:graphicFrame>
      <p:sp>
        <p:nvSpPr>
          <p:cNvPr id="9" name="TextBox 8"/>
          <p:cNvSpPr txBox="1"/>
          <p:nvPr/>
        </p:nvSpPr>
        <p:spPr>
          <a:xfrm>
            <a:off x="11035863" y="814565"/>
            <a:ext cx="898644" cy="276999"/>
          </a:xfrm>
          <a:prstGeom prst="rect">
            <a:avLst/>
          </a:prstGeom>
          <a:noFill/>
        </p:spPr>
        <p:txBody>
          <a:bodyPr wrap="square" rtlCol="0">
            <a:spAutoFit/>
          </a:bodyPr>
          <a:lstStyle/>
          <a:p>
            <a:pPr algn="ctr"/>
            <a:r>
              <a:rPr lang="en-US" sz="1200" b="1" dirty="0">
                <a:latin typeface="Verdana" panose="020B0604030504040204" pitchFamily="34" charset="0"/>
                <a:ea typeface="Verdana" panose="020B0604030504040204" pitchFamily="34" charset="0"/>
              </a:rPr>
              <a:t>KSPEU</a:t>
            </a:r>
            <a:endParaRPr lang="ru-RU" sz="1200" b="1" dirty="0">
              <a:latin typeface="Verdana" panose="020B0604030504040204" pitchFamily="34" charset="0"/>
              <a:ea typeface="Verdana" panose="020B0604030504040204" pitchFamily="34" charset="0"/>
            </a:endParaRPr>
          </a:p>
        </p:txBody>
      </p:sp>
      <p:pic>
        <p:nvPicPr>
          <p:cNvPr id="13" name="Picture 2" descr="https://rykovodstvo.ru/pars_docs/refs/124/123707/123707_html_m3ff85e4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6316" y="88998"/>
            <a:ext cx="785151" cy="72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92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226" y="150796"/>
            <a:ext cx="2136849" cy="421004"/>
          </a:xfrm>
          <a:prstGeom prst="rect">
            <a:avLst/>
          </a:prstGeom>
        </p:spPr>
      </p:pic>
      <p:sp>
        <p:nvSpPr>
          <p:cNvPr id="4" name="Заголовок 6"/>
          <p:cNvSpPr txBox="1">
            <a:spLocks/>
          </p:cNvSpPr>
          <p:nvPr/>
        </p:nvSpPr>
        <p:spPr>
          <a:xfrm>
            <a:off x="989421" y="33710"/>
            <a:ext cx="9605364" cy="12716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en-US" sz="2400" b="1" dirty="0">
                <a:solidFill>
                  <a:srgbClr val="001B71"/>
                </a:solidFill>
                <a:latin typeface="Verdana" panose="020B0604030504040204" pitchFamily="34" charset="0"/>
                <a:ea typeface="Verdana" panose="020B0604030504040204" pitchFamily="34" charset="0"/>
              </a:rPr>
              <a:t>Strategic project</a:t>
            </a:r>
            <a:r>
              <a:rPr lang="ru-RU" sz="2400" b="1" dirty="0">
                <a:solidFill>
                  <a:srgbClr val="001B71"/>
                </a:solidFill>
                <a:latin typeface="Verdana" panose="020B0604030504040204" pitchFamily="34" charset="0"/>
                <a:ea typeface="Verdana" panose="020B0604030504040204" pitchFamily="34" charset="0"/>
              </a:rPr>
              <a:t>: </a:t>
            </a:r>
            <a:endParaRPr lang="en-US" sz="2400" b="1" dirty="0">
              <a:solidFill>
                <a:srgbClr val="001B71"/>
              </a:solidFill>
              <a:latin typeface="Verdana" panose="020B0604030504040204" pitchFamily="34" charset="0"/>
              <a:ea typeface="Verdana" panose="020B0604030504040204" pitchFamily="34" charset="0"/>
            </a:endParaRPr>
          </a:p>
          <a:p>
            <a:pPr algn="ctr">
              <a:lnSpc>
                <a:spcPct val="100000"/>
              </a:lnSpc>
            </a:pPr>
            <a:r>
              <a:rPr lang="en-US" sz="2000" b="1" dirty="0">
                <a:solidFill>
                  <a:srgbClr val="EA0029"/>
                </a:solidFill>
                <a:latin typeface="Verdana" panose="020B0604030504040204" pitchFamily="34" charset="0"/>
                <a:ea typeface="Verdana" panose="020B0604030504040204" pitchFamily="34" charset="0"/>
              </a:rPr>
              <a:t>“Establishment of hydrogen technologies platform in power industry”</a:t>
            </a:r>
            <a:endParaRPr lang="ru-RU" sz="2000" b="1" dirty="0">
              <a:solidFill>
                <a:srgbClr val="EA0029"/>
              </a:solidFill>
              <a:latin typeface="Verdana" panose="020B0604030504040204" pitchFamily="34" charset="0"/>
              <a:ea typeface="Verdana" panose="020B060403050404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902018497"/>
              </p:ext>
            </p:extLst>
          </p:nvPr>
        </p:nvGraphicFramePr>
        <p:xfrm>
          <a:off x="296441" y="2359410"/>
          <a:ext cx="11646568" cy="4266051"/>
        </p:xfrm>
        <a:graphic>
          <a:graphicData uri="http://schemas.openxmlformats.org/drawingml/2006/table">
            <a:tbl>
              <a:tblPr firstRow="1" bandRow="1">
                <a:tableStyleId>{5C22544A-7EE6-4342-B048-85BDC9FD1C3A}</a:tableStyleId>
              </a:tblPr>
              <a:tblGrid>
                <a:gridCol w="8980370">
                  <a:extLst>
                    <a:ext uri="{9D8B030D-6E8A-4147-A177-3AD203B41FA5}">
                      <a16:colId xmlns:a16="http://schemas.microsoft.com/office/drawing/2014/main" val="2935329716"/>
                    </a:ext>
                  </a:extLst>
                </a:gridCol>
                <a:gridCol w="2666198">
                  <a:extLst>
                    <a:ext uri="{9D8B030D-6E8A-4147-A177-3AD203B41FA5}">
                      <a16:colId xmlns:a16="http://schemas.microsoft.com/office/drawing/2014/main" val="3259242657"/>
                    </a:ext>
                  </a:extLst>
                </a:gridCol>
              </a:tblGrid>
              <a:tr h="416755">
                <a:tc>
                  <a:txBody>
                    <a:bodyPr/>
                    <a:lstStyle/>
                    <a:p>
                      <a:pPr algn="ctr"/>
                      <a:r>
                        <a:rPr lang="en-US" sz="1800" b="1" kern="1200" dirty="0">
                          <a:solidFill>
                            <a:schemeClr val="tx1">
                              <a:lumMod val="85000"/>
                              <a:lumOff val="15000"/>
                            </a:schemeClr>
                          </a:solidFill>
                          <a:latin typeface="Verdana" panose="020B0604030504040204" pitchFamily="34" charset="0"/>
                          <a:ea typeface="Verdana" panose="020B0604030504040204" pitchFamily="34" charset="0"/>
                          <a:cs typeface="+mj-cs"/>
                        </a:rPr>
                        <a:t>Expected results     </a:t>
                      </a:r>
                      <a:endParaRPr lang="ru-RU" sz="1800" b="1" kern="1200" dirty="0">
                        <a:solidFill>
                          <a:schemeClr val="tx1">
                            <a:lumMod val="85000"/>
                            <a:lumOff val="15000"/>
                          </a:schemeClr>
                        </a:solidFill>
                        <a:latin typeface="Verdana" panose="020B0604030504040204" pitchFamily="34" charset="0"/>
                        <a:ea typeface="Verdana" panose="020B0604030504040204" pitchFamily="34" charset="0"/>
                        <a:cs typeface="+mj-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kern="1200" dirty="0">
                          <a:solidFill>
                            <a:schemeClr val="tx1">
                              <a:lumMod val="85000"/>
                              <a:lumOff val="15000"/>
                            </a:schemeClr>
                          </a:solidFill>
                          <a:latin typeface="Verdana" panose="020B0604030504040204" pitchFamily="34" charset="0"/>
                          <a:ea typeface="Verdana" panose="020B0604030504040204" pitchFamily="34" charset="0"/>
                          <a:cs typeface="+mj-cs"/>
                        </a:rPr>
                        <a:t>Partners</a:t>
                      </a:r>
                      <a:r>
                        <a:rPr lang="ru-RU" sz="1600" b="1" kern="1200" dirty="0">
                          <a:solidFill>
                            <a:schemeClr val="tx1">
                              <a:lumMod val="85000"/>
                              <a:lumOff val="15000"/>
                            </a:schemeClr>
                          </a:solidFill>
                          <a:latin typeface="Verdana" panose="020B0604030504040204" pitchFamily="34" charset="0"/>
                          <a:ea typeface="Verdana" panose="020B0604030504040204" pitchFamily="34" charset="0"/>
                          <a:cs typeface="+mj-cs"/>
                        </a:rPr>
                        <a:t> (</a:t>
                      </a:r>
                      <a:r>
                        <a:rPr lang="en-US" sz="1600" b="1" kern="1200" dirty="0">
                          <a:solidFill>
                            <a:schemeClr val="tx1">
                              <a:lumMod val="85000"/>
                              <a:lumOff val="15000"/>
                            </a:schemeClr>
                          </a:solidFill>
                          <a:latin typeface="Verdana" panose="020B0604030504040204" pitchFamily="34" charset="0"/>
                          <a:ea typeface="Verdana" panose="020B0604030504040204" pitchFamily="34" charset="0"/>
                          <a:cs typeface="+mj-cs"/>
                        </a:rPr>
                        <a:t>consortia</a:t>
                      </a:r>
                      <a:r>
                        <a:rPr lang="ru-RU" sz="1600" b="1" kern="1200" dirty="0">
                          <a:solidFill>
                            <a:schemeClr val="tx1">
                              <a:lumMod val="85000"/>
                              <a:lumOff val="15000"/>
                            </a:schemeClr>
                          </a:solidFill>
                          <a:latin typeface="Verdana" panose="020B0604030504040204" pitchFamily="34" charset="0"/>
                          <a:ea typeface="Verdana" panose="020B0604030504040204" pitchFamily="34" charset="0"/>
                          <a:cs typeface="+mj-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9625096"/>
                  </a:ext>
                </a:extLst>
              </a:tr>
              <a:tr h="3849296">
                <a:tc>
                  <a:txBody>
                    <a:bodyPr/>
                    <a:lstStyle/>
                    <a:p>
                      <a:pPr marL="285750" indent="-285750">
                        <a:lnSpc>
                          <a:spcPct val="100000"/>
                        </a:lnSpc>
                        <a:buClr>
                          <a:srgbClr val="EA0029"/>
                        </a:buClr>
                        <a:buSzPct val="120000"/>
                        <a:buFont typeface="Arial" panose="020B0604020202020204" pitchFamily="34" charset="0"/>
                        <a:buChar char="•"/>
                      </a:pPr>
                      <a:r>
                        <a:rPr lang="en-US" sz="1600" kern="1200" dirty="0">
                          <a:solidFill>
                            <a:schemeClr val="dk1"/>
                          </a:solidFill>
                          <a:effectLst/>
                          <a:latin typeface="Verdana" panose="020B0604030504040204" pitchFamily="34" charset="0"/>
                          <a:ea typeface="Verdana" panose="020B0604030504040204" pitchFamily="34" charset="0"/>
                          <a:cs typeface="+mn-cs"/>
                        </a:rPr>
                        <a:t>Bachelor’s Master’s and doctoral EPs</a:t>
                      </a:r>
                      <a:r>
                        <a:rPr lang="ru-RU" sz="1600" kern="1200" baseline="0" dirty="0">
                          <a:solidFill>
                            <a:schemeClr val="dk1"/>
                          </a:solidFill>
                          <a:effectLst/>
                          <a:latin typeface="Verdana" panose="020B0604030504040204" pitchFamily="34" charset="0"/>
                          <a:ea typeface="Verdana" panose="020B0604030504040204" pitchFamily="34" charset="0"/>
                          <a:cs typeface="+mn-cs"/>
                        </a:rPr>
                        <a:t> – 2022.</a:t>
                      </a:r>
                    </a:p>
                    <a:p>
                      <a:pPr marL="285750" indent="-285750">
                        <a:lnSpc>
                          <a:spcPct val="100000"/>
                        </a:lnSpc>
                        <a:buClr>
                          <a:srgbClr val="EA0029"/>
                        </a:buClr>
                        <a:buSzPct val="120000"/>
                        <a:buFont typeface="Arial" panose="020B0604020202020204" pitchFamily="34" charset="0"/>
                        <a:buChar char="•"/>
                      </a:pPr>
                      <a:r>
                        <a:rPr lang="en-US" sz="1600" kern="1200" dirty="0">
                          <a:solidFill>
                            <a:schemeClr val="dk1"/>
                          </a:solidFill>
                          <a:effectLst/>
                          <a:latin typeface="Verdana" panose="020B0604030504040204" pitchFamily="34" charset="0"/>
                          <a:ea typeface="Verdana" panose="020B0604030504040204" pitchFamily="34" charset="0"/>
                          <a:cs typeface="+mn-cs"/>
                        </a:rPr>
                        <a:t>Center of hydrogen technologies competences</a:t>
                      </a:r>
                      <a:r>
                        <a:rPr lang="ru-RU" sz="1600" kern="1200" dirty="0">
                          <a:solidFill>
                            <a:schemeClr val="dk1"/>
                          </a:solidFill>
                          <a:effectLst/>
                          <a:latin typeface="Verdana" panose="020B0604030504040204" pitchFamily="34" charset="0"/>
                          <a:ea typeface="Verdana" panose="020B0604030504040204" pitchFamily="34" charset="0"/>
                          <a:cs typeface="+mn-cs"/>
                        </a:rPr>
                        <a:t> – 2024.</a:t>
                      </a:r>
                    </a:p>
                    <a:p>
                      <a:pPr marL="285750" indent="-285750">
                        <a:lnSpc>
                          <a:spcPct val="100000"/>
                        </a:lnSpc>
                        <a:buClr>
                          <a:srgbClr val="EA0029"/>
                        </a:buClr>
                        <a:buSzPct val="120000"/>
                        <a:buFont typeface="Arial" panose="020B0604020202020204" pitchFamily="34" charset="0"/>
                        <a:buChar char="•"/>
                      </a:pPr>
                      <a:r>
                        <a:rPr lang="en-US" sz="1600" kern="1200" dirty="0">
                          <a:solidFill>
                            <a:schemeClr val="dk1"/>
                          </a:solidFill>
                          <a:effectLst/>
                          <a:latin typeface="Verdana" panose="020B0604030504040204" pitchFamily="34" charset="0"/>
                          <a:ea typeface="Verdana" panose="020B0604030504040204" pitchFamily="34" charset="0"/>
                          <a:cs typeface="+mn-cs"/>
                        </a:rPr>
                        <a:t>Technology and industrial electrochemical installation for</a:t>
                      </a:r>
                      <a:r>
                        <a:rPr lang="ru-RU" sz="1600" kern="1200" dirty="0">
                          <a:solidFill>
                            <a:schemeClr val="dk1"/>
                          </a:solidFill>
                          <a:effectLst/>
                          <a:latin typeface="Verdana" panose="020B0604030504040204" pitchFamily="34" charset="0"/>
                          <a:ea typeface="Verdana" panose="020B0604030504040204" pitchFamily="34" charset="0"/>
                          <a:cs typeface="+mn-cs"/>
                        </a:rPr>
                        <a:t> </a:t>
                      </a:r>
                      <a:r>
                        <a:rPr lang="en-US" sz="1600" kern="1200" dirty="0">
                          <a:solidFill>
                            <a:schemeClr val="dk1"/>
                          </a:solidFill>
                          <a:effectLst/>
                          <a:latin typeface="Verdana" panose="020B0604030504040204" pitchFamily="34" charset="0"/>
                          <a:ea typeface="Verdana" panose="020B0604030504040204" pitchFamily="34" charset="0"/>
                          <a:cs typeface="+mn-cs"/>
                        </a:rPr>
                        <a:t>reprocessing liquid waste from heat power plants with hydrogen generation</a:t>
                      </a:r>
                      <a:r>
                        <a:rPr lang="ru-RU" sz="1600" kern="1200" dirty="0">
                          <a:solidFill>
                            <a:schemeClr val="dk1"/>
                          </a:solidFill>
                          <a:effectLst/>
                          <a:latin typeface="Verdana" panose="020B0604030504040204" pitchFamily="34" charset="0"/>
                          <a:ea typeface="Verdana" panose="020B0604030504040204" pitchFamily="34" charset="0"/>
                          <a:cs typeface="+mn-cs"/>
                        </a:rPr>
                        <a:t> –</a:t>
                      </a:r>
                      <a:r>
                        <a:rPr lang="ru-RU" sz="1600" kern="1200" baseline="0" dirty="0">
                          <a:solidFill>
                            <a:schemeClr val="dk1"/>
                          </a:solidFill>
                          <a:effectLst/>
                          <a:latin typeface="Verdana" panose="020B0604030504040204" pitchFamily="34" charset="0"/>
                          <a:ea typeface="Verdana" panose="020B0604030504040204" pitchFamily="34" charset="0"/>
                          <a:cs typeface="+mn-cs"/>
                        </a:rPr>
                        <a:t> 2024</a:t>
                      </a:r>
                      <a:r>
                        <a:rPr lang="ru-RU" sz="1600" kern="1200" dirty="0">
                          <a:solidFill>
                            <a:schemeClr val="dk1"/>
                          </a:solidFill>
                          <a:effectLst/>
                          <a:latin typeface="Verdana" panose="020B0604030504040204" pitchFamily="34" charset="0"/>
                          <a:ea typeface="Verdana" panose="020B0604030504040204" pitchFamily="34" charset="0"/>
                          <a:cs typeface="+mn-cs"/>
                        </a:rPr>
                        <a:t>.</a:t>
                      </a:r>
                    </a:p>
                    <a:p>
                      <a:pPr marL="285750" marR="0" lvl="0" indent="-285750" algn="l" defTabSz="914400" rtl="0" eaLnBrk="1" fontAlgn="auto" latinLnBrk="0" hangingPunct="1">
                        <a:lnSpc>
                          <a:spcPct val="100000"/>
                        </a:lnSpc>
                        <a:spcBef>
                          <a:spcPts val="0"/>
                        </a:spcBef>
                        <a:spcAft>
                          <a:spcPts val="0"/>
                        </a:spcAft>
                        <a:buClr>
                          <a:srgbClr val="EA0029"/>
                        </a:buClr>
                        <a:buSzPct val="120000"/>
                        <a:buFont typeface="Arial" panose="020B0604020202020204" pitchFamily="34" charset="0"/>
                        <a:buChar char="•"/>
                        <a:tabLst/>
                        <a:defRPr/>
                      </a:pPr>
                      <a:r>
                        <a:rPr lang="en-US" sz="1600" kern="1200" baseline="0" dirty="0">
                          <a:solidFill>
                            <a:schemeClr val="dk1"/>
                          </a:solidFill>
                          <a:effectLst/>
                          <a:latin typeface="Verdana" panose="020B0604030504040204" pitchFamily="34" charset="0"/>
                          <a:ea typeface="Verdana" panose="020B0604030504040204" pitchFamily="34" charset="0"/>
                          <a:cs typeface="+mn-cs"/>
                        </a:rPr>
                        <a:t>Mathematical model and computer program for calculating the thermodynamic  characteristics and forecasting the impact of the hydrogen fuel composition on energy and ecological characteristic of gas turbines</a:t>
                      </a:r>
                      <a:r>
                        <a:rPr lang="ru-RU" sz="1600" kern="1200" dirty="0">
                          <a:solidFill>
                            <a:schemeClr val="dk1"/>
                          </a:solidFill>
                          <a:effectLst/>
                          <a:latin typeface="Verdana" panose="020B0604030504040204" pitchFamily="34" charset="0"/>
                          <a:ea typeface="Verdana" panose="020B0604030504040204" pitchFamily="34" charset="0"/>
                          <a:cs typeface="+mn-cs"/>
                        </a:rPr>
                        <a:t> – 2025.</a:t>
                      </a:r>
                    </a:p>
                    <a:p>
                      <a:pPr marL="285750" marR="0" lvl="0" indent="-285750" algn="l" defTabSz="914400" rtl="0" eaLnBrk="1" fontAlgn="auto" latinLnBrk="0" hangingPunct="1">
                        <a:lnSpc>
                          <a:spcPct val="100000"/>
                        </a:lnSpc>
                        <a:spcBef>
                          <a:spcPts val="0"/>
                        </a:spcBef>
                        <a:spcAft>
                          <a:spcPts val="0"/>
                        </a:spcAft>
                        <a:buClr>
                          <a:srgbClr val="EA0029"/>
                        </a:buClr>
                        <a:buSzPct val="120000"/>
                        <a:buFont typeface="Arial" panose="020B0604020202020204" pitchFamily="34" charset="0"/>
                        <a:buChar char="•"/>
                        <a:tabLst/>
                        <a:defRPr/>
                      </a:pPr>
                      <a:r>
                        <a:rPr lang="en-US" sz="1600" kern="1200" dirty="0">
                          <a:solidFill>
                            <a:schemeClr val="dk1"/>
                          </a:solidFill>
                          <a:effectLst/>
                          <a:latin typeface="Verdana" panose="020B0604030504040204" pitchFamily="34" charset="0"/>
                          <a:ea typeface="Verdana" panose="020B0604030504040204" pitchFamily="34" charset="0"/>
                          <a:cs typeface="+mn-cs"/>
                        </a:rPr>
                        <a:t>Technology,</a:t>
                      </a:r>
                      <a:r>
                        <a:rPr lang="en-US" sz="1600" kern="1200" baseline="0" dirty="0">
                          <a:solidFill>
                            <a:schemeClr val="dk1"/>
                          </a:solidFill>
                          <a:effectLst/>
                          <a:latin typeface="Verdana" panose="020B0604030504040204" pitchFamily="34" charset="0"/>
                          <a:ea typeface="Verdana" panose="020B0604030504040204" pitchFamily="34" charset="0"/>
                          <a:cs typeface="+mn-cs"/>
                        </a:rPr>
                        <a:t> mathematical model and industrial prototype of the hybrid hydrogen electrochemical installation</a:t>
                      </a:r>
                      <a:r>
                        <a:rPr lang="ru-RU" sz="1600" kern="1200" dirty="0">
                          <a:solidFill>
                            <a:schemeClr val="dk1"/>
                          </a:solidFill>
                          <a:effectLst/>
                          <a:latin typeface="Verdana" panose="020B0604030504040204" pitchFamily="34" charset="0"/>
                          <a:ea typeface="Verdana" panose="020B0604030504040204" pitchFamily="34" charset="0"/>
                          <a:cs typeface="+mn-cs"/>
                        </a:rPr>
                        <a:t> – 2030.</a:t>
                      </a:r>
                    </a:p>
                    <a:p>
                      <a:pPr marL="285750" marR="0" lvl="0" indent="-285750" algn="l" defTabSz="914400" rtl="0" eaLnBrk="1" fontAlgn="auto" latinLnBrk="0" hangingPunct="1">
                        <a:lnSpc>
                          <a:spcPct val="100000"/>
                        </a:lnSpc>
                        <a:spcBef>
                          <a:spcPts val="0"/>
                        </a:spcBef>
                        <a:spcAft>
                          <a:spcPts val="0"/>
                        </a:spcAft>
                        <a:buClr>
                          <a:srgbClr val="EA0029"/>
                        </a:buClr>
                        <a:buSzPct val="120000"/>
                        <a:buFont typeface="Arial" panose="020B0604020202020204" pitchFamily="34" charset="0"/>
                        <a:buChar char="•"/>
                        <a:tabLst/>
                        <a:defRPr/>
                      </a:pPr>
                      <a:r>
                        <a:rPr lang="en-US" sz="1600" kern="1200" dirty="0">
                          <a:solidFill>
                            <a:schemeClr val="dk1"/>
                          </a:solidFill>
                          <a:effectLst/>
                          <a:latin typeface="Verdana" panose="020B0604030504040204" pitchFamily="34" charset="0"/>
                          <a:ea typeface="Verdana" panose="020B0604030504040204" pitchFamily="34" charset="0"/>
                          <a:cs typeface="+mn-cs"/>
                        </a:rPr>
                        <a:t>Technology and an industrial prototype of hydrogen filling station</a:t>
                      </a:r>
                      <a:r>
                        <a:rPr lang="ru-RU" sz="1600" kern="1200" dirty="0">
                          <a:solidFill>
                            <a:schemeClr val="dk1"/>
                          </a:solidFill>
                          <a:effectLst/>
                          <a:latin typeface="Verdana" panose="020B0604030504040204" pitchFamily="34" charset="0"/>
                          <a:ea typeface="Verdana" panose="020B0604030504040204" pitchFamily="34" charset="0"/>
                          <a:cs typeface="+mn-cs"/>
                        </a:rPr>
                        <a:t> – 2024.</a:t>
                      </a:r>
                    </a:p>
                    <a:p>
                      <a:pPr marL="285750" marR="0" lvl="0" indent="-285750" algn="l" defTabSz="914400" rtl="0" eaLnBrk="1" fontAlgn="auto" latinLnBrk="0" hangingPunct="1">
                        <a:lnSpc>
                          <a:spcPct val="100000"/>
                        </a:lnSpc>
                        <a:spcBef>
                          <a:spcPts val="0"/>
                        </a:spcBef>
                        <a:spcAft>
                          <a:spcPts val="0"/>
                        </a:spcAft>
                        <a:buClr>
                          <a:srgbClr val="EA0029"/>
                        </a:buClr>
                        <a:buSzPct val="120000"/>
                        <a:buFont typeface="Arial" panose="020B0604020202020204" pitchFamily="34" charset="0"/>
                        <a:buChar char="•"/>
                        <a:tabLst/>
                        <a:defRPr/>
                      </a:pPr>
                      <a:r>
                        <a:rPr lang="en-US" sz="1600" kern="1200" dirty="0">
                          <a:solidFill>
                            <a:schemeClr val="dk1"/>
                          </a:solidFill>
                          <a:effectLst/>
                          <a:latin typeface="Verdana" panose="020B0604030504040204" pitchFamily="34" charset="0"/>
                          <a:ea typeface="Verdana" panose="020B0604030504040204" pitchFamily="34" charset="0"/>
                          <a:cs typeface="+mn-cs"/>
                        </a:rPr>
                        <a:t>A scheme of autonomous hydrogen fuel cells energy supply system for city facilities</a:t>
                      </a:r>
                      <a:r>
                        <a:rPr lang="ru-RU" sz="1600" kern="1200" dirty="0">
                          <a:solidFill>
                            <a:schemeClr val="dk1"/>
                          </a:solidFill>
                          <a:effectLst/>
                          <a:latin typeface="Verdana" panose="020B0604030504040204" pitchFamily="34" charset="0"/>
                          <a:ea typeface="Verdana" panose="020B0604030504040204" pitchFamily="34" charset="0"/>
                          <a:cs typeface="+mn-cs"/>
                        </a:rPr>
                        <a:t>– 2030.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JSC TGK-16</a:t>
                      </a:r>
                      <a:r>
                        <a:rPr lang="ru-RU" sz="1600" kern="1200" dirty="0">
                          <a:solidFill>
                            <a:schemeClr val="dk1"/>
                          </a:solidFill>
                          <a:effectLst/>
                          <a:latin typeface="Verdana" panose="020B0604030504040204" pitchFamily="34" charset="0"/>
                          <a:ea typeface="Verdana" panose="020B0604030504040204" pitchFamily="34" charset="0"/>
                          <a:cs typeface="+mn-cs"/>
                        </a:rPr>
                        <a:t> </a:t>
                      </a: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In energy</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Sever </a:t>
                      </a:r>
                      <a:r>
                        <a:rPr lang="en-US" sz="1600" kern="1200" dirty="0" err="1">
                          <a:solidFill>
                            <a:schemeClr val="dk1"/>
                          </a:solidFill>
                          <a:effectLst/>
                          <a:latin typeface="Verdana" panose="020B0604030504040204" pitchFamily="34" charset="0"/>
                          <a:ea typeface="Verdana" panose="020B0604030504040204" pitchFamily="34" charset="0"/>
                          <a:cs typeface="+mn-cs"/>
                        </a:rPr>
                        <a:t>Energia</a:t>
                      </a:r>
                      <a:r>
                        <a:rPr lang="en-US" sz="1600" kern="1200" dirty="0">
                          <a:solidFill>
                            <a:schemeClr val="dk1"/>
                          </a:solidFill>
                          <a:effectLst/>
                          <a:latin typeface="Verdana" panose="020B0604030504040204" pitchFamily="34" charset="0"/>
                          <a:ea typeface="Verdana" panose="020B0604030504040204" pitchFamily="34" charset="0"/>
                          <a:cs typeface="+mn-cs"/>
                        </a:rPr>
                        <a:t> Ltd.</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err="1">
                          <a:solidFill>
                            <a:schemeClr val="dk1"/>
                          </a:solidFill>
                          <a:effectLst/>
                          <a:latin typeface="Verdana" panose="020B0604030504040204" pitchFamily="34" charset="0"/>
                          <a:ea typeface="Verdana" panose="020B0604030504040204" pitchFamily="34" charset="0"/>
                          <a:cs typeface="+mn-cs"/>
                        </a:rPr>
                        <a:t>Volgabus</a:t>
                      </a:r>
                      <a:r>
                        <a:rPr lang="en-US" sz="1600" kern="1200" dirty="0">
                          <a:solidFill>
                            <a:schemeClr val="dk1"/>
                          </a:solidFill>
                          <a:effectLst/>
                          <a:latin typeface="Verdana" panose="020B0604030504040204" pitchFamily="34" charset="0"/>
                          <a:ea typeface="Verdana" panose="020B0604030504040204" pitchFamily="34" charset="0"/>
                          <a:cs typeface="+mn-cs"/>
                        </a:rPr>
                        <a:t> Group Ltd.</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err="1">
                          <a:solidFill>
                            <a:schemeClr val="dk1"/>
                          </a:solidFill>
                          <a:effectLst/>
                          <a:latin typeface="Verdana" panose="020B0604030504040204" pitchFamily="34" charset="0"/>
                          <a:ea typeface="Verdana" panose="020B0604030504040204" pitchFamily="34" charset="0"/>
                          <a:cs typeface="+mn-cs"/>
                        </a:rPr>
                        <a:t>Huinday</a:t>
                      </a:r>
                      <a:r>
                        <a:rPr lang="en-US" sz="1600" kern="1200" dirty="0">
                          <a:solidFill>
                            <a:schemeClr val="dk1"/>
                          </a:solidFill>
                          <a:effectLst/>
                          <a:latin typeface="Verdana" panose="020B0604030504040204" pitchFamily="34" charset="0"/>
                          <a:ea typeface="Verdana" panose="020B0604030504040204" pitchFamily="34" charset="0"/>
                          <a:cs typeface="+mn-cs"/>
                        </a:rPr>
                        <a:t> Motor Manufacturing </a:t>
                      </a:r>
                      <a:r>
                        <a:rPr lang="en-US" sz="1600" kern="1200" dirty="0" err="1">
                          <a:solidFill>
                            <a:schemeClr val="dk1"/>
                          </a:solidFill>
                          <a:effectLst/>
                          <a:latin typeface="Verdana" panose="020B0604030504040204" pitchFamily="34" charset="0"/>
                          <a:ea typeface="Verdana" panose="020B0604030504040204" pitchFamily="34" charset="0"/>
                          <a:cs typeface="+mn-cs"/>
                        </a:rPr>
                        <a:t>Rus</a:t>
                      </a:r>
                      <a:r>
                        <a:rPr lang="en-US" sz="1600" kern="1200" dirty="0">
                          <a:solidFill>
                            <a:schemeClr val="dk1"/>
                          </a:solidFill>
                          <a:effectLst/>
                          <a:latin typeface="Verdana" panose="020B0604030504040204" pitchFamily="34" charset="0"/>
                          <a:ea typeface="Verdana" panose="020B0604030504040204" pitchFamily="34" charset="0"/>
                          <a:cs typeface="+mn-cs"/>
                        </a:rPr>
                        <a:t> Ltd.</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PJSC KAMAZ</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
                          <a:srgbClr val="001B71"/>
                        </a:buClr>
                        <a:buSzTx/>
                        <a:buFont typeface="Wingdings" panose="05000000000000000000" pitchFamily="2" charset="2"/>
                        <a:buChar char="q"/>
                        <a:tabLst/>
                        <a:defRPr/>
                      </a:pPr>
                      <a:r>
                        <a:rPr lang="en-US" sz="1600" kern="1200" dirty="0">
                          <a:solidFill>
                            <a:schemeClr val="dk1"/>
                          </a:solidFill>
                          <a:effectLst/>
                          <a:latin typeface="Verdana" panose="020B0604030504040204" pitchFamily="34" charset="0"/>
                          <a:ea typeface="Verdana" panose="020B0604030504040204" pitchFamily="34" charset="0"/>
                          <a:cs typeface="+mn-cs"/>
                        </a:rPr>
                        <a:t>Tomsk Polytechnic University</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endParaRPr lang="ru-RU" sz="1200" kern="1200" dirty="0">
                        <a:solidFill>
                          <a:schemeClr val="tx1">
                            <a:lumMod val="85000"/>
                            <a:lumOff val="15000"/>
                          </a:schemeClr>
                        </a:solidFill>
                        <a:latin typeface="Verdana" panose="020B0604030504040204" pitchFamily="34" charset="0"/>
                        <a:ea typeface="Verdana" panose="020B0604030504040204" pitchFamily="34" charset="0"/>
                        <a:cs typeface="+mj-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60923925"/>
                  </a:ext>
                </a:extLst>
              </a:tr>
            </a:tbl>
          </a:graphicData>
        </a:graphic>
      </p:graphicFrame>
      <p:graphicFrame>
        <p:nvGraphicFramePr>
          <p:cNvPr id="10" name="Таблица 9">
            <a:extLst>
              <a:ext uri="{FF2B5EF4-FFF2-40B4-BE49-F238E27FC236}">
                <a16:creationId xmlns:a16="http://schemas.microsoft.com/office/drawing/2014/main" id="{B954E326-4218-4941-837F-72F361AFAC1E}"/>
              </a:ext>
            </a:extLst>
          </p:cNvPr>
          <p:cNvGraphicFramePr>
            <a:graphicFrameLocks noGrp="1"/>
          </p:cNvGraphicFramePr>
          <p:nvPr>
            <p:extLst>
              <p:ext uri="{D42A27DB-BD31-4B8C-83A1-F6EECF244321}">
                <p14:modId xmlns:p14="http://schemas.microsoft.com/office/powerpoint/2010/main" val="302966748"/>
              </p:ext>
            </p:extLst>
          </p:nvPr>
        </p:nvGraphicFramePr>
        <p:xfrm>
          <a:off x="47450" y="1525666"/>
          <a:ext cx="12144550" cy="579120"/>
        </p:xfrm>
        <a:graphic>
          <a:graphicData uri="http://schemas.openxmlformats.org/drawingml/2006/table">
            <a:tbl>
              <a:tblPr firstRow="1" bandRow="1">
                <a:tableStyleId>{5C22544A-7EE6-4342-B048-85BDC9FD1C3A}</a:tableStyleId>
              </a:tblPr>
              <a:tblGrid>
                <a:gridCol w="12144550">
                  <a:extLst>
                    <a:ext uri="{9D8B030D-6E8A-4147-A177-3AD203B41FA5}">
                      <a16:colId xmlns:a16="http://schemas.microsoft.com/office/drawing/2014/main" val="2935329716"/>
                    </a:ext>
                  </a:extLst>
                </a:gridCol>
              </a:tblGrid>
              <a:tr h="210502">
                <a:tc>
                  <a:txBody>
                    <a:bodyPr/>
                    <a:lstStyle/>
                    <a:p>
                      <a:pPr algn="ctr"/>
                      <a:r>
                        <a:rPr lang="en-US" sz="1600" b="1" u="sng" kern="1200" dirty="0">
                          <a:solidFill>
                            <a:schemeClr val="tx1"/>
                          </a:solidFill>
                          <a:effectLst/>
                          <a:latin typeface="Verdana" panose="020B0604030504040204" pitchFamily="34" charset="0"/>
                          <a:ea typeface="Verdana" panose="020B0604030504040204" pitchFamily="34" charset="0"/>
                          <a:cs typeface="+mn-cs"/>
                        </a:rPr>
                        <a:t>Objective</a:t>
                      </a:r>
                      <a:r>
                        <a:rPr lang="ru-RU" sz="1600" b="1" u="sng" kern="1200" baseline="0" dirty="0">
                          <a:solidFill>
                            <a:schemeClr val="tx1"/>
                          </a:solidFill>
                          <a:effectLst/>
                          <a:latin typeface="Verdana" panose="020B0604030504040204" pitchFamily="34" charset="0"/>
                          <a:ea typeface="Verdana" panose="020B0604030504040204" pitchFamily="34" charset="0"/>
                          <a:cs typeface="+mn-cs"/>
                        </a:rPr>
                        <a:t> </a:t>
                      </a:r>
                      <a:r>
                        <a:rPr lang="ru-RU" sz="1600" b="1" kern="1200" dirty="0">
                          <a:solidFill>
                            <a:schemeClr val="tx1"/>
                          </a:solidFill>
                          <a:effectLst/>
                          <a:latin typeface="Verdana" panose="020B0604030504040204" pitchFamily="34" charset="0"/>
                          <a:ea typeface="Verdana" panose="020B0604030504040204" pitchFamily="34" charset="0"/>
                          <a:cs typeface="+mn-cs"/>
                        </a:rPr>
                        <a:t>– </a:t>
                      </a:r>
                      <a:r>
                        <a:rPr lang="en-US" sz="1600" b="0" kern="1200" dirty="0">
                          <a:solidFill>
                            <a:schemeClr val="tx1"/>
                          </a:solidFill>
                          <a:effectLst/>
                          <a:latin typeface="Verdana" panose="020B0604030504040204" pitchFamily="34" charset="0"/>
                          <a:ea typeface="Verdana" panose="020B0604030504040204" pitchFamily="34" charset="0"/>
                          <a:cs typeface="+mn-cs"/>
                        </a:rPr>
                        <a:t>solving national tasks in promotion, production and use of hydrogen technologies, development of new competences and increasing university competitiveness</a:t>
                      </a:r>
                      <a:endParaRPr lang="ru-RU" sz="1600" b="0" i="1" u="none" kern="1200" dirty="0">
                        <a:solidFill>
                          <a:schemeClr val="tx1"/>
                        </a:solidFill>
                        <a:latin typeface="Verdana" panose="020B0604030504040204" pitchFamily="34" charset="0"/>
                        <a:ea typeface="Verdana" panose="020B0604030504040204" pitchFamily="34" charset="0"/>
                        <a:cs typeface="+mj-cs"/>
                      </a:endParaRPr>
                    </a:p>
                  </a:txBody>
                  <a:tcPr anchor="ctr">
                    <a:lnL w="12700" cmpd="sng">
                      <a:noFill/>
                    </a:lnL>
                    <a:lnR w="12700" cmpd="sng">
                      <a:noFill/>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0923925"/>
                  </a:ext>
                </a:extLst>
              </a:tr>
            </a:tbl>
          </a:graphicData>
        </a:graphic>
      </p:graphicFrame>
      <p:sp>
        <p:nvSpPr>
          <p:cNvPr id="13" name="TextBox 12"/>
          <p:cNvSpPr txBox="1"/>
          <p:nvPr/>
        </p:nvSpPr>
        <p:spPr>
          <a:xfrm>
            <a:off x="11283275" y="754617"/>
            <a:ext cx="651231" cy="276999"/>
          </a:xfrm>
          <a:prstGeom prst="rect">
            <a:avLst/>
          </a:prstGeom>
          <a:noFill/>
        </p:spPr>
        <p:txBody>
          <a:bodyPr wrap="square" rtlCol="0">
            <a:spAutoFit/>
          </a:bodyPr>
          <a:lstStyle/>
          <a:p>
            <a:pPr algn="ctr"/>
            <a:r>
              <a:rPr lang="ru-RU" sz="1200" b="1" dirty="0">
                <a:latin typeface="Verdana" panose="020B0604030504040204" pitchFamily="34" charset="0"/>
                <a:ea typeface="Verdana" panose="020B0604030504040204" pitchFamily="34" charset="0"/>
              </a:rPr>
              <a:t>КГЭУ</a:t>
            </a:r>
          </a:p>
        </p:txBody>
      </p:sp>
      <p:pic>
        <p:nvPicPr>
          <p:cNvPr id="14" name="Picture 2" descr="https://rykovodstvo.ru/pars_docs/refs/124/123707/123707_html_m3ff85e4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6316" y="88998"/>
            <a:ext cx="785151" cy="72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41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154" y="126501"/>
            <a:ext cx="2136849" cy="421004"/>
          </a:xfrm>
          <a:prstGeom prst="rect">
            <a:avLst/>
          </a:prstGeom>
        </p:spPr>
      </p:pic>
      <p:sp>
        <p:nvSpPr>
          <p:cNvPr id="4" name="Заголовок 6"/>
          <p:cNvSpPr txBox="1">
            <a:spLocks/>
          </p:cNvSpPr>
          <p:nvPr/>
        </p:nvSpPr>
        <p:spPr>
          <a:xfrm>
            <a:off x="989421" y="-189186"/>
            <a:ext cx="9605364" cy="14945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en-US" sz="2400" b="1" dirty="0">
                <a:solidFill>
                  <a:srgbClr val="001B71"/>
                </a:solidFill>
                <a:latin typeface="Verdana" panose="020B0604030504040204" pitchFamily="34" charset="0"/>
                <a:ea typeface="Verdana" panose="020B0604030504040204" pitchFamily="34" charset="0"/>
              </a:rPr>
              <a:t>Strategic project</a:t>
            </a:r>
            <a:r>
              <a:rPr lang="ru-RU" sz="2400" b="1" dirty="0">
                <a:solidFill>
                  <a:srgbClr val="001B71"/>
                </a:solidFill>
                <a:latin typeface="Verdana" panose="020B0604030504040204" pitchFamily="34" charset="0"/>
                <a:ea typeface="Verdana" panose="020B0604030504040204" pitchFamily="34" charset="0"/>
              </a:rPr>
              <a:t>: </a:t>
            </a:r>
          </a:p>
          <a:p>
            <a:pPr algn="ctr">
              <a:lnSpc>
                <a:spcPct val="100000"/>
              </a:lnSpc>
            </a:pPr>
            <a:r>
              <a:rPr lang="ru-RU" sz="2000" b="1" dirty="0">
                <a:solidFill>
                  <a:srgbClr val="EA0029"/>
                </a:solidFill>
                <a:latin typeface="Verdana" panose="020B0604030504040204" pitchFamily="34" charset="0"/>
                <a:ea typeface="Verdana" panose="020B0604030504040204" pitchFamily="34" charset="0"/>
              </a:rPr>
              <a:t>«</a:t>
            </a:r>
            <a:r>
              <a:rPr lang="en-US" sz="2000" b="1" dirty="0">
                <a:solidFill>
                  <a:srgbClr val="EA0029"/>
                </a:solidFill>
                <a:latin typeface="Verdana" panose="020B0604030504040204" pitchFamily="34" charset="0"/>
                <a:ea typeface="Verdana" panose="020B0604030504040204" pitchFamily="34" charset="0"/>
              </a:rPr>
              <a:t>Establishment of a Center for development and implementation of digital distributed systems of monitoring power lines and substations</a:t>
            </a:r>
            <a:r>
              <a:rPr lang="ru-RU" sz="2000" b="1" dirty="0">
                <a:solidFill>
                  <a:srgbClr val="EA0029"/>
                </a:solidFill>
                <a:latin typeface="Verdana" panose="020B0604030504040204" pitchFamily="34" charset="0"/>
                <a:ea typeface="Verdana" panose="020B0604030504040204" pitchFamily="34" charset="0"/>
              </a:rPr>
              <a:t>» </a:t>
            </a:r>
          </a:p>
        </p:txBody>
      </p:sp>
      <p:graphicFrame>
        <p:nvGraphicFramePr>
          <p:cNvPr id="2" name="Таблица 1"/>
          <p:cNvGraphicFramePr>
            <a:graphicFrameLocks noGrp="1"/>
          </p:cNvGraphicFramePr>
          <p:nvPr>
            <p:extLst>
              <p:ext uri="{D42A27DB-BD31-4B8C-83A1-F6EECF244321}">
                <p14:modId xmlns:p14="http://schemas.microsoft.com/office/powerpoint/2010/main" val="97417808"/>
              </p:ext>
            </p:extLst>
          </p:nvPr>
        </p:nvGraphicFramePr>
        <p:xfrm>
          <a:off x="296441" y="2359410"/>
          <a:ext cx="11646568" cy="4409635"/>
        </p:xfrm>
        <a:graphic>
          <a:graphicData uri="http://schemas.openxmlformats.org/drawingml/2006/table">
            <a:tbl>
              <a:tblPr firstRow="1" bandRow="1">
                <a:tableStyleId>{5C22544A-7EE6-4342-B048-85BDC9FD1C3A}</a:tableStyleId>
              </a:tblPr>
              <a:tblGrid>
                <a:gridCol w="8980370">
                  <a:extLst>
                    <a:ext uri="{9D8B030D-6E8A-4147-A177-3AD203B41FA5}">
                      <a16:colId xmlns:a16="http://schemas.microsoft.com/office/drawing/2014/main" val="2935329716"/>
                    </a:ext>
                  </a:extLst>
                </a:gridCol>
                <a:gridCol w="2666198">
                  <a:extLst>
                    <a:ext uri="{9D8B030D-6E8A-4147-A177-3AD203B41FA5}">
                      <a16:colId xmlns:a16="http://schemas.microsoft.com/office/drawing/2014/main" val="3259242657"/>
                    </a:ext>
                  </a:extLst>
                </a:gridCol>
              </a:tblGrid>
              <a:tr h="416755">
                <a:tc>
                  <a:txBody>
                    <a:bodyPr/>
                    <a:lstStyle/>
                    <a:p>
                      <a:pPr algn="ctr"/>
                      <a:r>
                        <a:rPr lang="en-US" sz="1800" b="1" kern="1200" dirty="0">
                          <a:solidFill>
                            <a:schemeClr val="tx1">
                              <a:lumMod val="85000"/>
                              <a:lumOff val="15000"/>
                            </a:schemeClr>
                          </a:solidFill>
                          <a:latin typeface="Verdana" panose="020B0604030504040204" pitchFamily="34" charset="0"/>
                          <a:ea typeface="Verdana" panose="020B0604030504040204" pitchFamily="34" charset="0"/>
                          <a:cs typeface="+mj-cs"/>
                        </a:rPr>
                        <a:t>Expected</a:t>
                      </a:r>
                      <a:r>
                        <a:rPr lang="en-US" sz="1800" b="1" kern="1200" baseline="0" dirty="0">
                          <a:solidFill>
                            <a:schemeClr val="tx1">
                              <a:lumMod val="85000"/>
                              <a:lumOff val="15000"/>
                            </a:schemeClr>
                          </a:solidFill>
                          <a:latin typeface="Verdana" panose="020B0604030504040204" pitchFamily="34" charset="0"/>
                          <a:ea typeface="Verdana" panose="020B0604030504040204" pitchFamily="34" charset="0"/>
                          <a:cs typeface="+mj-cs"/>
                        </a:rPr>
                        <a:t> results </a:t>
                      </a:r>
                      <a:endParaRPr lang="ru-RU" sz="1800" b="1" kern="1200" dirty="0">
                        <a:solidFill>
                          <a:schemeClr val="tx1">
                            <a:lumMod val="85000"/>
                            <a:lumOff val="15000"/>
                          </a:schemeClr>
                        </a:solidFill>
                        <a:latin typeface="Verdana" panose="020B0604030504040204" pitchFamily="34" charset="0"/>
                        <a:ea typeface="Verdana" panose="020B0604030504040204" pitchFamily="34" charset="0"/>
                        <a:cs typeface="+mj-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kern="1200" dirty="0">
                          <a:solidFill>
                            <a:schemeClr val="tx1">
                              <a:lumMod val="85000"/>
                              <a:lumOff val="15000"/>
                            </a:schemeClr>
                          </a:solidFill>
                          <a:latin typeface="Verdana" panose="020B0604030504040204" pitchFamily="34" charset="0"/>
                          <a:ea typeface="Verdana" panose="020B0604030504040204" pitchFamily="34" charset="0"/>
                          <a:cs typeface="+mj-cs"/>
                        </a:rPr>
                        <a:t>Partners</a:t>
                      </a:r>
                      <a:r>
                        <a:rPr lang="ru-RU" sz="1600" b="1" kern="1200" dirty="0">
                          <a:solidFill>
                            <a:schemeClr val="tx1">
                              <a:lumMod val="85000"/>
                              <a:lumOff val="15000"/>
                            </a:schemeClr>
                          </a:solidFill>
                          <a:latin typeface="Verdana" panose="020B0604030504040204" pitchFamily="34" charset="0"/>
                          <a:ea typeface="Verdana" panose="020B0604030504040204" pitchFamily="34" charset="0"/>
                          <a:cs typeface="+mj-cs"/>
                        </a:rPr>
                        <a:t> (</a:t>
                      </a:r>
                      <a:r>
                        <a:rPr lang="en-US" sz="1600" b="1" kern="1200" dirty="0">
                          <a:solidFill>
                            <a:schemeClr val="tx1">
                              <a:lumMod val="85000"/>
                              <a:lumOff val="15000"/>
                            </a:schemeClr>
                          </a:solidFill>
                          <a:latin typeface="Verdana" panose="020B0604030504040204" pitchFamily="34" charset="0"/>
                          <a:ea typeface="Verdana" panose="020B0604030504040204" pitchFamily="34" charset="0"/>
                          <a:cs typeface="+mj-cs"/>
                        </a:rPr>
                        <a:t>consortia)</a:t>
                      </a:r>
                      <a:endParaRPr lang="ru-RU" sz="1600" b="1" kern="1200" dirty="0">
                        <a:solidFill>
                          <a:schemeClr val="tx1">
                            <a:lumMod val="85000"/>
                            <a:lumOff val="15000"/>
                          </a:schemeClr>
                        </a:solidFill>
                        <a:latin typeface="Verdana" panose="020B0604030504040204" pitchFamily="34" charset="0"/>
                        <a:ea typeface="Verdana" panose="020B0604030504040204" pitchFamily="34" charset="0"/>
                        <a:cs typeface="+mj-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9625096"/>
                  </a:ext>
                </a:extLst>
              </a:tr>
              <a:tr h="3849296">
                <a:tc>
                  <a:txBody>
                    <a:bodyPr/>
                    <a:lstStyle/>
                    <a:p>
                      <a:pPr marL="285750" marR="0" lvl="0" indent="-285750" algn="l" defTabSz="914400" rtl="0" eaLnBrk="1" fontAlgn="auto" latinLnBrk="0" hangingPunct="1">
                        <a:lnSpc>
                          <a:spcPct val="100000"/>
                        </a:lnSpc>
                        <a:spcBef>
                          <a:spcPts val="0"/>
                        </a:spcBef>
                        <a:spcAft>
                          <a:spcPts val="0"/>
                        </a:spcAft>
                        <a:buClr>
                          <a:srgbClr val="EA0029"/>
                        </a:buClr>
                        <a:buSzPct val="120000"/>
                        <a:buFont typeface="Arial" panose="020B0604020202020204" pitchFamily="34" charset="0"/>
                        <a:buChar char="•"/>
                        <a:tabLst/>
                        <a:defRPr/>
                      </a:pPr>
                      <a:r>
                        <a:rPr lang="en-US" sz="1600" kern="1200" dirty="0">
                          <a:solidFill>
                            <a:schemeClr val="dk1"/>
                          </a:solidFill>
                          <a:effectLst/>
                          <a:latin typeface="Verdana" panose="020B0604030504040204" pitchFamily="34" charset="0"/>
                          <a:ea typeface="Verdana" panose="020B0604030504040204" pitchFamily="34" charset="0"/>
                          <a:cs typeface="+mn-cs"/>
                        </a:rPr>
                        <a:t>Bachelor’s Master’s and doctoral EPs </a:t>
                      </a:r>
                      <a:r>
                        <a:rPr lang="ru-RU" sz="1600" kern="1200" baseline="0" dirty="0">
                          <a:solidFill>
                            <a:schemeClr val="dk1"/>
                          </a:solidFill>
                          <a:effectLst/>
                          <a:latin typeface="Verdana" panose="020B0604030504040204" pitchFamily="34" charset="0"/>
                          <a:ea typeface="Verdana" panose="020B0604030504040204" pitchFamily="34" charset="0"/>
                          <a:cs typeface="+mn-cs"/>
                        </a:rPr>
                        <a:t>– 2022.</a:t>
                      </a:r>
                      <a:endParaRPr lang="en-US" sz="1600" kern="1200" baseline="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EA0029"/>
                        </a:buClr>
                        <a:buSzPct val="120000"/>
                        <a:buFont typeface="Arial" panose="020B0604020202020204" pitchFamily="34" charset="0"/>
                        <a:buChar char="•"/>
                      </a:pPr>
                      <a:r>
                        <a:rPr lang="en-US" sz="1600" dirty="0">
                          <a:latin typeface="Verdana" panose="020B0604030504040204" pitchFamily="34" charset="0"/>
                          <a:ea typeface="Verdana" panose="020B0604030504040204" pitchFamily="34" charset="0"/>
                        </a:rPr>
                        <a:t>A polygon for working out innovative knowledge based technologies in energy systems</a:t>
                      </a:r>
                      <a:r>
                        <a:rPr lang="ru-RU" sz="1600" dirty="0">
                          <a:latin typeface="Verdana" panose="020B0604030504040204" pitchFamily="34" charset="0"/>
                          <a:ea typeface="Verdana" panose="020B0604030504040204" pitchFamily="34" charset="0"/>
                        </a:rPr>
                        <a:t> – 2022. </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EA0029"/>
                        </a:buClr>
                        <a:buSzPct val="120000"/>
                        <a:buFont typeface="Arial" panose="020B0604020202020204" pitchFamily="34" charset="0"/>
                        <a:buChar char="•"/>
                      </a:pPr>
                      <a:r>
                        <a:rPr lang="en-US" sz="1600" dirty="0">
                          <a:latin typeface="Verdana" panose="020B0604030504040204" pitchFamily="34" charset="0"/>
                          <a:ea typeface="Verdana" panose="020B0604030504040204" pitchFamily="34" charset="0"/>
                        </a:rPr>
                        <a:t>Technology for monitoring and predictive analysis of condition of power line wires, supports and accessories</a:t>
                      </a:r>
                      <a:r>
                        <a:rPr lang="ru-RU" sz="1600" dirty="0">
                          <a:latin typeface="Verdana" panose="020B0604030504040204" pitchFamily="34" charset="0"/>
                          <a:ea typeface="Verdana" panose="020B0604030504040204" pitchFamily="34" charset="0"/>
                        </a:rPr>
                        <a:t>– 2029. </a:t>
                      </a:r>
                    </a:p>
                    <a:p>
                      <a:pPr marL="285750" indent="-285750">
                        <a:buClr>
                          <a:srgbClr val="EA0029"/>
                        </a:buClr>
                        <a:buSzPct val="120000"/>
                        <a:buFont typeface="Arial" panose="020B0604020202020204" pitchFamily="34" charset="0"/>
                        <a:buChar char="•"/>
                      </a:pPr>
                      <a:r>
                        <a:rPr lang="en-US" sz="1600" dirty="0">
                          <a:latin typeface="Verdana" panose="020B0604030504040204" pitchFamily="34" charset="0"/>
                          <a:ea typeface="Verdana" panose="020B0604030504040204" pitchFamily="34" charset="0"/>
                        </a:rPr>
                        <a:t>Technology of continuous contactless and non-destructive monitoring the technical condition of insulation equipment at stations, substations, overhead and cable power transmission lines</a:t>
                      </a:r>
                      <a:r>
                        <a:rPr lang="ru-RU" sz="1600" baseline="0" dirty="0">
                          <a:latin typeface="Verdana" panose="020B0604030504040204" pitchFamily="34" charset="0"/>
                          <a:ea typeface="Verdana" panose="020B0604030504040204" pitchFamily="34" charset="0"/>
                        </a:rPr>
                        <a:t>– 2029.</a:t>
                      </a:r>
                    </a:p>
                    <a:p>
                      <a:pPr marL="285750" indent="-285750">
                        <a:buClr>
                          <a:srgbClr val="EA0029"/>
                        </a:buClr>
                        <a:buSzPct val="120000"/>
                        <a:buFont typeface="Arial" panose="020B0604020202020204" pitchFamily="34" charset="0"/>
                        <a:buChar char="•"/>
                      </a:pPr>
                      <a:r>
                        <a:rPr lang="en-US" sz="1600" baseline="0" dirty="0">
                          <a:latin typeface="Verdana" panose="020B0604030504040204" pitchFamily="34" charset="0"/>
                          <a:ea typeface="Verdana" panose="020B0604030504040204" pitchFamily="34" charset="0"/>
                        </a:rPr>
                        <a:t>Unmanned and mobile robotic platforms for monitoring power lines condition and their maintenance</a:t>
                      </a:r>
                      <a:r>
                        <a:rPr lang="ru-RU" sz="1600" baseline="0" dirty="0">
                          <a:latin typeface="Verdana" panose="020B0604030504040204" pitchFamily="34" charset="0"/>
                          <a:ea typeface="Verdana" panose="020B0604030504040204" pitchFamily="34" charset="0"/>
                        </a:rPr>
                        <a:t> – 2028.</a:t>
                      </a:r>
                    </a:p>
                    <a:p>
                      <a:pPr marL="285750" indent="-285750">
                        <a:buClr>
                          <a:srgbClr val="EA0029"/>
                        </a:buClr>
                        <a:buSzPct val="120000"/>
                        <a:buFont typeface="Arial" panose="020B0604020202020204" pitchFamily="34" charset="0"/>
                        <a:buChar char="•"/>
                      </a:pPr>
                      <a:r>
                        <a:rPr lang="en-US" sz="1600" baseline="0" dirty="0">
                          <a:latin typeface="Verdana" panose="020B0604030504040204" pitchFamily="34" charset="0"/>
                          <a:ea typeface="Verdana" panose="020B0604030504040204" pitchFamily="34" charset="0"/>
                        </a:rPr>
                        <a:t>Technologies and methods for technical diagnostics of the condition of main power and </a:t>
                      </a:r>
                      <a:r>
                        <a:rPr lang="en-US" sz="1600" baseline="0" dirty="0" err="1">
                          <a:latin typeface="Verdana" panose="020B0604030504040204" pitchFamily="34" charset="0"/>
                          <a:ea typeface="Verdana" panose="020B0604030504040204" pitchFamily="34" charset="0"/>
                        </a:rPr>
                        <a:t>electrotechnical</a:t>
                      </a:r>
                      <a:r>
                        <a:rPr lang="en-US" sz="1600" baseline="0" dirty="0">
                          <a:latin typeface="Verdana" panose="020B0604030504040204" pitchFamily="34" charset="0"/>
                          <a:ea typeface="Verdana" panose="020B0604030504040204" pitchFamily="34" charset="0"/>
                        </a:rPr>
                        <a:t> equipment at power substations</a:t>
                      </a:r>
                      <a:r>
                        <a:rPr lang="ru-RU" sz="1600" baseline="0" dirty="0">
                          <a:latin typeface="Verdana" panose="020B0604030504040204" pitchFamily="34" charset="0"/>
                          <a:ea typeface="Verdana" panose="020B0604030504040204" pitchFamily="34" charset="0"/>
                        </a:rPr>
                        <a:t> – 2028.</a:t>
                      </a:r>
                    </a:p>
                    <a:p>
                      <a:pPr marL="285750" indent="-285750">
                        <a:buClr>
                          <a:srgbClr val="EA0029"/>
                        </a:buClr>
                        <a:buSzPct val="120000"/>
                        <a:buFont typeface="Arial" panose="020B0604020202020204" pitchFamily="34" charset="0"/>
                        <a:buChar char="•"/>
                      </a:pPr>
                      <a:r>
                        <a:rPr lang="en-US" sz="1600" baseline="0" dirty="0">
                          <a:latin typeface="Verdana" panose="020B0604030504040204" pitchFamily="34" charset="0"/>
                          <a:ea typeface="Verdana" panose="020B0604030504040204" pitchFamily="34" charset="0"/>
                        </a:rPr>
                        <a:t>Manufacture of innovative products by a SIE amounting to</a:t>
                      </a:r>
                      <a:r>
                        <a:rPr lang="ru-RU" sz="1600" baseline="0" dirty="0">
                          <a:latin typeface="Verdana" panose="020B0604030504040204" pitchFamily="34" charset="0"/>
                          <a:ea typeface="Verdana" panose="020B0604030504040204" pitchFamily="34" charset="0"/>
                        </a:rPr>
                        <a:t> 125 </a:t>
                      </a:r>
                      <a:r>
                        <a:rPr lang="en-US" sz="1600" baseline="0" dirty="0">
                          <a:latin typeface="Verdana" panose="020B0604030504040204" pitchFamily="34" charset="0"/>
                          <a:ea typeface="Verdana" panose="020B0604030504040204" pitchFamily="34" charset="0"/>
                        </a:rPr>
                        <a:t>m </a:t>
                      </a:r>
                      <a:r>
                        <a:rPr lang="en-US" sz="1600" baseline="0" dirty="0" err="1">
                          <a:latin typeface="Verdana" panose="020B0604030504040204" pitchFamily="34" charset="0"/>
                          <a:ea typeface="Verdana" panose="020B0604030504040204" pitchFamily="34" charset="0"/>
                        </a:rPr>
                        <a:t>roubles</a:t>
                      </a:r>
                      <a:r>
                        <a:rPr lang="en-US" sz="1600" baseline="0" dirty="0">
                          <a:latin typeface="Verdana" panose="020B0604030504040204" pitchFamily="34" charset="0"/>
                          <a:ea typeface="Verdana" panose="020B0604030504040204" pitchFamily="34" charset="0"/>
                        </a:rPr>
                        <a:t>/year</a:t>
                      </a:r>
                      <a:endParaRPr lang="ru-RU" sz="1600" baseline="0" dirty="0">
                        <a:latin typeface="Verdana" panose="020B0604030504040204" pitchFamily="34" charset="0"/>
                        <a:ea typeface="Verdana" panose="020B0604030504040204" pitchFamily="34" charset="0"/>
                      </a:endParaRPr>
                    </a:p>
                    <a:p>
                      <a:pPr marL="285750" indent="-285750">
                        <a:buClr>
                          <a:srgbClr val="EA0029"/>
                        </a:buClr>
                        <a:buSzPct val="120000"/>
                        <a:buFont typeface="Arial" panose="020B0604020202020204" pitchFamily="34" charset="0"/>
                        <a:buChar char="•"/>
                      </a:pPr>
                      <a:endParaRPr lang="ru-RU" sz="1600" baseline="0" dirty="0">
                        <a:latin typeface="Verdana" panose="020B0604030504040204" pitchFamily="34" charset="0"/>
                        <a:ea typeface="Verdana" panose="020B0604030504040204" pitchFamily="34" charset="0"/>
                      </a:endParaRPr>
                    </a:p>
                    <a:p>
                      <a:pPr marL="285750" indent="-285750">
                        <a:buClr>
                          <a:srgbClr val="EA0029"/>
                        </a:buClr>
                        <a:buSzPct val="120000"/>
                        <a:buFont typeface="Arial" panose="020B0604020202020204" pitchFamily="34" charset="0"/>
                        <a:buChar char="•"/>
                      </a:pPr>
                      <a:endParaRPr lang="ru-RU" sz="1600" baseline="0" dirty="0">
                        <a:latin typeface="Verdana" panose="020B0604030504040204" pitchFamily="34" charset="0"/>
                        <a:ea typeface="Verdana" panose="020B0604030504040204" pitchFamily="34" charset="0"/>
                      </a:endParaRPr>
                    </a:p>
                    <a:p>
                      <a:pPr marL="285750" indent="-285750">
                        <a:buClr>
                          <a:srgbClr val="EA0029"/>
                        </a:buClr>
                        <a:buSzPct val="120000"/>
                        <a:buFont typeface="Arial" panose="020B0604020202020204" pitchFamily="34" charset="0"/>
                        <a:buChar char="•"/>
                      </a:pPr>
                      <a:endParaRPr lang="ru-RU" sz="1600" dirty="0">
                        <a:latin typeface="Verdana" panose="020B0604030504040204" pitchFamily="34" charset="0"/>
                        <a:ea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PJSC </a:t>
                      </a:r>
                      <a:r>
                        <a:rPr lang="en-US" sz="1600" kern="1200" dirty="0" err="1">
                          <a:solidFill>
                            <a:schemeClr val="dk1"/>
                          </a:solidFill>
                          <a:effectLst/>
                          <a:latin typeface="Verdana" panose="020B0604030504040204" pitchFamily="34" charset="0"/>
                          <a:ea typeface="Verdana" panose="020B0604030504040204" pitchFamily="34" charset="0"/>
                          <a:cs typeface="+mn-cs"/>
                        </a:rPr>
                        <a:t>Tatneft</a:t>
                      </a:r>
                      <a:r>
                        <a:rPr lang="en-US" sz="1600" kern="1200" dirty="0">
                          <a:solidFill>
                            <a:schemeClr val="dk1"/>
                          </a:solidFill>
                          <a:effectLst/>
                          <a:latin typeface="Verdana" panose="020B0604030504040204" pitchFamily="34" charset="0"/>
                          <a:ea typeface="Verdana" panose="020B0604030504040204" pitchFamily="34" charset="0"/>
                          <a:cs typeface="+mn-cs"/>
                        </a:rPr>
                        <a:t> </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OJSC Grid Company</a:t>
                      </a: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KSPEU-IMS</a:t>
                      </a:r>
                      <a:r>
                        <a:rPr lang="en-US" sz="1600" kern="1200" baseline="0" dirty="0">
                          <a:solidFill>
                            <a:schemeClr val="dk1"/>
                          </a:solidFill>
                          <a:effectLst/>
                          <a:latin typeface="Verdana" panose="020B0604030504040204" pitchFamily="34" charset="0"/>
                          <a:ea typeface="Verdana" panose="020B0604030504040204" pitchFamily="34" charset="0"/>
                          <a:cs typeface="+mn-cs"/>
                        </a:rPr>
                        <a:t> Ltd</a:t>
                      </a:r>
                    </a:p>
                    <a:p>
                      <a:pPr marL="285750" indent="-285750">
                        <a:buClr>
                          <a:srgbClr val="001B71"/>
                        </a:buClr>
                        <a:buFont typeface="Wingdings" panose="05000000000000000000" pitchFamily="2" charset="2"/>
                        <a:buChar char="q"/>
                      </a:pPr>
                      <a:r>
                        <a:rPr lang="en-US" sz="1600" dirty="0" err="1">
                          <a:latin typeface="Verdana" panose="020B0604030504040204" pitchFamily="34" charset="0"/>
                          <a:ea typeface="Verdana" panose="020B0604030504040204" pitchFamily="34" charset="0"/>
                        </a:rPr>
                        <a:t>Innopolis</a:t>
                      </a:r>
                      <a:r>
                        <a:rPr lang="en-US" sz="1600" dirty="0">
                          <a:latin typeface="Verdana" panose="020B0604030504040204" pitchFamily="34" charset="0"/>
                          <a:ea typeface="Verdana" panose="020B0604030504040204" pitchFamily="34" charset="0"/>
                        </a:rPr>
                        <a:t> University</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endParaRPr lang="ru-RU" sz="1200" kern="1200" dirty="0">
                        <a:solidFill>
                          <a:schemeClr val="tx1">
                            <a:lumMod val="85000"/>
                            <a:lumOff val="15000"/>
                          </a:schemeClr>
                        </a:solidFill>
                        <a:latin typeface="Verdana" panose="020B0604030504040204" pitchFamily="34" charset="0"/>
                        <a:ea typeface="Verdana" panose="020B0604030504040204" pitchFamily="34" charset="0"/>
                        <a:cs typeface="+mj-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60923925"/>
                  </a:ext>
                </a:extLst>
              </a:tr>
            </a:tbl>
          </a:graphicData>
        </a:graphic>
      </p:graphicFrame>
      <p:graphicFrame>
        <p:nvGraphicFramePr>
          <p:cNvPr id="10" name="Таблица 9">
            <a:extLst>
              <a:ext uri="{FF2B5EF4-FFF2-40B4-BE49-F238E27FC236}">
                <a16:creationId xmlns:a16="http://schemas.microsoft.com/office/drawing/2014/main" id="{B954E326-4218-4941-837F-72F361AFAC1E}"/>
              </a:ext>
            </a:extLst>
          </p:cNvPr>
          <p:cNvGraphicFramePr>
            <a:graphicFrameLocks noGrp="1"/>
          </p:cNvGraphicFramePr>
          <p:nvPr>
            <p:extLst>
              <p:ext uri="{D42A27DB-BD31-4B8C-83A1-F6EECF244321}">
                <p14:modId xmlns:p14="http://schemas.microsoft.com/office/powerpoint/2010/main" val="1525341126"/>
              </p:ext>
            </p:extLst>
          </p:nvPr>
        </p:nvGraphicFramePr>
        <p:xfrm>
          <a:off x="47450" y="1773863"/>
          <a:ext cx="12144550" cy="335280"/>
        </p:xfrm>
        <a:graphic>
          <a:graphicData uri="http://schemas.openxmlformats.org/drawingml/2006/table">
            <a:tbl>
              <a:tblPr firstRow="1" bandRow="1">
                <a:tableStyleId>{5C22544A-7EE6-4342-B048-85BDC9FD1C3A}</a:tableStyleId>
              </a:tblPr>
              <a:tblGrid>
                <a:gridCol w="12144550">
                  <a:extLst>
                    <a:ext uri="{9D8B030D-6E8A-4147-A177-3AD203B41FA5}">
                      <a16:colId xmlns:a16="http://schemas.microsoft.com/office/drawing/2014/main" val="2935329716"/>
                    </a:ext>
                  </a:extLst>
                </a:gridCol>
              </a:tblGrid>
              <a:tr h="210502">
                <a:tc>
                  <a:txBody>
                    <a:bodyPr/>
                    <a:lstStyle/>
                    <a:p>
                      <a:pPr algn="ctr"/>
                      <a:r>
                        <a:rPr lang="en-US" sz="1600" b="1" u="sng" kern="1200" dirty="0">
                          <a:solidFill>
                            <a:schemeClr val="tx1"/>
                          </a:solidFill>
                          <a:effectLst/>
                          <a:latin typeface="Verdana" panose="020B0604030504040204" pitchFamily="34" charset="0"/>
                          <a:ea typeface="Verdana" panose="020B0604030504040204" pitchFamily="34" charset="0"/>
                          <a:cs typeface="+mn-cs"/>
                        </a:rPr>
                        <a:t>Objective</a:t>
                      </a:r>
                      <a:r>
                        <a:rPr lang="ru-RU" sz="1600" b="1" u="sng" kern="1200" baseline="0" dirty="0">
                          <a:solidFill>
                            <a:schemeClr val="tx1"/>
                          </a:solidFill>
                          <a:effectLst/>
                          <a:latin typeface="Verdana" panose="020B0604030504040204" pitchFamily="34" charset="0"/>
                          <a:ea typeface="Verdana" panose="020B0604030504040204" pitchFamily="34" charset="0"/>
                          <a:cs typeface="+mn-cs"/>
                        </a:rPr>
                        <a:t> </a:t>
                      </a:r>
                      <a:r>
                        <a:rPr lang="ru-RU" sz="1600" b="1" kern="1200" dirty="0">
                          <a:solidFill>
                            <a:schemeClr val="tx1"/>
                          </a:solidFill>
                          <a:effectLst/>
                          <a:latin typeface="Verdana" panose="020B0604030504040204" pitchFamily="34" charset="0"/>
                          <a:ea typeface="Verdana" panose="020B0604030504040204" pitchFamily="34" charset="0"/>
                          <a:cs typeface="+mn-cs"/>
                        </a:rPr>
                        <a:t>– </a:t>
                      </a:r>
                      <a:r>
                        <a:rPr lang="en-US" sz="1600" b="0" kern="1200" dirty="0">
                          <a:solidFill>
                            <a:schemeClr val="tx1"/>
                          </a:solidFill>
                          <a:effectLst/>
                          <a:latin typeface="Verdana" panose="020B0604030504040204" pitchFamily="34" charset="0"/>
                          <a:ea typeface="Verdana" panose="020B0604030504040204" pitchFamily="34" charset="0"/>
                          <a:cs typeface="+mn-cs"/>
                        </a:rPr>
                        <a:t>to become a key partner of Russian companies in digital transformation of the grid complex </a:t>
                      </a:r>
                      <a:endParaRPr lang="ru-RU" sz="1600" b="0" i="1" u="none" kern="1200" dirty="0">
                        <a:solidFill>
                          <a:schemeClr val="tx1"/>
                        </a:solidFill>
                        <a:latin typeface="Verdana" panose="020B0604030504040204" pitchFamily="34" charset="0"/>
                        <a:ea typeface="Verdana" panose="020B0604030504040204" pitchFamily="34" charset="0"/>
                        <a:cs typeface="+mj-cs"/>
                      </a:endParaRPr>
                    </a:p>
                  </a:txBody>
                  <a:tcPr anchor="ctr">
                    <a:lnL w="12700" cmpd="sng">
                      <a:noFill/>
                    </a:lnL>
                    <a:lnR w="12700" cmpd="sng">
                      <a:noFill/>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0923925"/>
                  </a:ext>
                </a:extLst>
              </a:tr>
            </a:tbl>
          </a:graphicData>
        </a:graphic>
      </p:graphicFrame>
      <p:sp>
        <p:nvSpPr>
          <p:cNvPr id="9" name="TextBox 8"/>
          <p:cNvSpPr txBox="1"/>
          <p:nvPr/>
        </p:nvSpPr>
        <p:spPr>
          <a:xfrm>
            <a:off x="11077903" y="745186"/>
            <a:ext cx="856603" cy="276999"/>
          </a:xfrm>
          <a:prstGeom prst="rect">
            <a:avLst/>
          </a:prstGeom>
          <a:noFill/>
        </p:spPr>
        <p:txBody>
          <a:bodyPr wrap="square" rtlCol="0">
            <a:spAutoFit/>
          </a:bodyPr>
          <a:lstStyle/>
          <a:p>
            <a:pPr algn="ctr"/>
            <a:r>
              <a:rPr lang="en-US" sz="1200" b="1" dirty="0">
                <a:latin typeface="Verdana" panose="020B0604030504040204" pitchFamily="34" charset="0"/>
                <a:ea typeface="Verdana" panose="020B0604030504040204" pitchFamily="34" charset="0"/>
              </a:rPr>
              <a:t>KSPEU</a:t>
            </a:r>
            <a:endParaRPr lang="ru-RU" sz="1200" b="1" dirty="0">
              <a:latin typeface="Verdana" panose="020B0604030504040204" pitchFamily="34" charset="0"/>
              <a:ea typeface="Verdana" panose="020B0604030504040204" pitchFamily="34" charset="0"/>
            </a:endParaRPr>
          </a:p>
        </p:txBody>
      </p:sp>
      <p:pic>
        <p:nvPicPr>
          <p:cNvPr id="13" name="Picture 2" descr="https://rykovodstvo.ru/pars_docs/refs/124/123707/123707_html_m3ff85e4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6316" y="88998"/>
            <a:ext cx="785151" cy="72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175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83" y="138713"/>
            <a:ext cx="2136849" cy="421004"/>
          </a:xfrm>
          <a:prstGeom prst="rect">
            <a:avLst/>
          </a:prstGeom>
        </p:spPr>
      </p:pic>
      <p:sp>
        <p:nvSpPr>
          <p:cNvPr id="4" name="Заголовок 6"/>
          <p:cNvSpPr txBox="1">
            <a:spLocks/>
          </p:cNvSpPr>
          <p:nvPr/>
        </p:nvSpPr>
        <p:spPr>
          <a:xfrm>
            <a:off x="989421" y="33710"/>
            <a:ext cx="9605364" cy="12716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r>
              <a:rPr lang="en-US" sz="2400" b="1" dirty="0">
                <a:solidFill>
                  <a:srgbClr val="001B71"/>
                </a:solidFill>
                <a:latin typeface="Verdana" panose="020B0604030504040204" pitchFamily="34" charset="0"/>
                <a:ea typeface="Verdana" panose="020B0604030504040204" pitchFamily="34" charset="0"/>
              </a:rPr>
              <a:t>Strategic project</a:t>
            </a:r>
            <a:r>
              <a:rPr lang="ru-RU" sz="2400" b="1" dirty="0">
                <a:solidFill>
                  <a:srgbClr val="001B71"/>
                </a:solidFill>
                <a:latin typeface="Verdana" panose="020B0604030504040204" pitchFamily="34" charset="0"/>
                <a:ea typeface="Verdana" panose="020B0604030504040204" pitchFamily="34" charset="0"/>
              </a:rPr>
              <a:t>: </a:t>
            </a:r>
            <a:endParaRPr lang="en-US" sz="2400" b="1" dirty="0">
              <a:solidFill>
                <a:srgbClr val="001B71"/>
              </a:solidFill>
              <a:latin typeface="Verdana" panose="020B0604030504040204" pitchFamily="34" charset="0"/>
              <a:ea typeface="Verdana" panose="020B0604030504040204" pitchFamily="34" charset="0"/>
            </a:endParaRPr>
          </a:p>
          <a:p>
            <a:pPr algn="ctr">
              <a:lnSpc>
                <a:spcPct val="100000"/>
              </a:lnSpc>
            </a:pPr>
            <a:r>
              <a:rPr lang="en-US" sz="2000" b="1" dirty="0">
                <a:solidFill>
                  <a:srgbClr val="EA0029"/>
                </a:solidFill>
                <a:latin typeface="Verdana" panose="020B0604030504040204" pitchFamily="34" charset="0"/>
                <a:ea typeface="Verdana" panose="020B0604030504040204" pitchFamily="34" charset="0"/>
              </a:rPr>
              <a:t>Establishment of the Institute of Nuclear and Heat power engineering </a:t>
            </a:r>
            <a:r>
              <a:rPr lang="ru-RU" sz="2000" b="1" dirty="0">
                <a:solidFill>
                  <a:srgbClr val="EA0029"/>
                </a:solidFill>
                <a:latin typeface="Verdana" panose="020B0604030504040204" pitchFamily="34" charset="0"/>
                <a:ea typeface="Verdana" panose="020B0604030504040204" pitchFamily="34" charset="0"/>
              </a:rPr>
              <a:t> </a:t>
            </a:r>
          </a:p>
        </p:txBody>
      </p:sp>
      <p:graphicFrame>
        <p:nvGraphicFramePr>
          <p:cNvPr id="2" name="Таблица 1"/>
          <p:cNvGraphicFramePr>
            <a:graphicFrameLocks noGrp="1"/>
          </p:cNvGraphicFramePr>
          <p:nvPr>
            <p:extLst>
              <p:ext uri="{D42A27DB-BD31-4B8C-83A1-F6EECF244321}">
                <p14:modId xmlns:p14="http://schemas.microsoft.com/office/powerpoint/2010/main" val="3763039436"/>
              </p:ext>
            </p:extLst>
          </p:nvPr>
        </p:nvGraphicFramePr>
        <p:xfrm>
          <a:off x="296441" y="2359410"/>
          <a:ext cx="11646568" cy="4266051"/>
        </p:xfrm>
        <a:graphic>
          <a:graphicData uri="http://schemas.openxmlformats.org/drawingml/2006/table">
            <a:tbl>
              <a:tblPr firstRow="1" bandRow="1">
                <a:tableStyleId>{5C22544A-7EE6-4342-B048-85BDC9FD1C3A}</a:tableStyleId>
              </a:tblPr>
              <a:tblGrid>
                <a:gridCol w="8980370">
                  <a:extLst>
                    <a:ext uri="{9D8B030D-6E8A-4147-A177-3AD203B41FA5}">
                      <a16:colId xmlns:a16="http://schemas.microsoft.com/office/drawing/2014/main" val="2935329716"/>
                    </a:ext>
                  </a:extLst>
                </a:gridCol>
                <a:gridCol w="2666198">
                  <a:extLst>
                    <a:ext uri="{9D8B030D-6E8A-4147-A177-3AD203B41FA5}">
                      <a16:colId xmlns:a16="http://schemas.microsoft.com/office/drawing/2014/main" val="3259242657"/>
                    </a:ext>
                  </a:extLst>
                </a:gridCol>
              </a:tblGrid>
              <a:tr h="416755">
                <a:tc>
                  <a:txBody>
                    <a:bodyPr/>
                    <a:lstStyle/>
                    <a:p>
                      <a:pPr algn="ctr"/>
                      <a:r>
                        <a:rPr lang="en-US" sz="1800" b="1" kern="1200" dirty="0">
                          <a:solidFill>
                            <a:schemeClr val="tx1">
                              <a:lumMod val="85000"/>
                              <a:lumOff val="15000"/>
                            </a:schemeClr>
                          </a:solidFill>
                          <a:latin typeface="Verdana" panose="020B0604030504040204" pitchFamily="34" charset="0"/>
                          <a:ea typeface="Verdana" panose="020B0604030504040204" pitchFamily="34" charset="0"/>
                          <a:cs typeface="+mj-cs"/>
                        </a:rPr>
                        <a:t>Expected results</a:t>
                      </a:r>
                      <a:endParaRPr lang="ru-RU" sz="1800" b="1" kern="1200" dirty="0">
                        <a:solidFill>
                          <a:schemeClr val="tx1">
                            <a:lumMod val="85000"/>
                            <a:lumOff val="15000"/>
                          </a:schemeClr>
                        </a:solidFill>
                        <a:latin typeface="Verdana" panose="020B0604030504040204" pitchFamily="34" charset="0"/>
                        <a:ea typeface="Verdana" panose="020B0604030504040204" pitchFamily="34" charset="0"/>
                        <a:cs typeface="+mj-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kern="1200" dirty="0">
                          <a:solidFill>
                            <a:schemeClr val="tx1">
                              <a:lumMod val="85000"/>
                              <a:lumOff val="15000"/>
                            </a:schemeClr>
                          </a:solidFill>
                          <a:latin typeface="Verdana" panose="020B0604030504040204" pitchFamily="34" charset="0"/>
                          <a:ea typeface="Verdana" panose="020B0604030504040204" pitchFamily="34" charset="0"/>
                          <a:cs typeface="+mj-cs"/>
                        </a:rPr>
                        <a:t>Partners</a:t>
                      </a:r>
                      <a:r>
                        <a:rPr lang="ru-RU" sz="1600" b="1" kern="1200" dirty="0">
                          <a:solidFill>
                            <a:schemeClr val="tx1">
                              <a:lumMod val="85000"/>
                              <a:lumOff val="15000"/>
                            </a:schemeClr>
                          </a:solidFill>
                          <a:latin typeface="Verdana" panose="020B0604030504040204" pitchFamily="34" charset="0"/>
                          <a:ea typeface="Verdana" panose="020B0604030504040204" pitchFamily="34" charset="0"/>
                          <a:cs typeface="+mj-cs"/>
                        </a:rPr>
                        <a:t> (</a:t>
                      </a:r>
                      <a:r>
                        <a:rPr lang="en-US" sz="1600" b="1" kern="1200" dirty="0">
                          <a:solidFill>
                            <a:schemeClr val="tx1">
                              <a:lumMod val="85000"/>
                              <a:lumOff val="15000"/>
                            </a:schemeClr>
                          </a:solidFill>
                          <a:latin typeface="Verdana" panose="020B0604030504040204" pitchFamily="34" charset="0"/>
                          <a:ea typeface="Verdana" panose="020B0604030504040204" pitchFamily="34" charset="0"/>
                          <a:cs typeface="+mj-cs"/>
                        </a:rPr>
                        <a:t>consortia</a:t>
                      </a:r>
                      <a:r>
                        <a:rPr lang="ru-RU" sz="1600" b="1" kern="1200" dirty="0">
                          <a:solidFill>
                            <a:schemeClr val="tx1">
                              <a:lumMod val="85000"/>
                              <a:lumOff val="15000"/>
                            </a:schemeClr>
                          </a:solidFill>
                          <a:latin typeface="Verdana" panose="020B0604030504040204" pitchFamily="34" charset="0"/>
                          <a:ea typeface="Verdana" panose="020B0604030504040204" pitchFamily="34" charset="0"/>
                          <a:cs typeface="+mj-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9625096"/>
                  </a:ext>
                </a:extLst>
              </a:tr>
              <a:tr h="3849296">
                <a:tc>
                  <a:txBody>
                    <a:bodyPr/>
                    <a:lstStyle/>
                    <a:p>
                      <a:pPr marL="285750" marR="0" lvl="0" indent="-285750" algn="l" defTabSz="914400" rtl="0" eaLnBrk="1" fontAlgn="auto" latinLnBrk="0" hangingPunct="1">
                        <a:lnSpc>
                          <a:spcPct val="100000"/>
                        </a:lnSpc>
                        <a:spcBef>
                          <a:spcPts val="0"/>
                        </a:spcBef>
                        <a:spcAft>
                          <a:spcPts val="0"/>
                        </a:spcAft>
                        <a:buClr>
                          <a:srgbClr val="EA0029"/>
                        </a:buClr>
                        <a:buSzPct val="120000"/>
                        <a:buFont typeface="Arial" panose="020B0604020202020204" pitchFamily="34" charset="0"/>
                        <a:buChar char="•"/>
                        <a:tabLst/>
                        <a:defRPr/>
                      </a:pPr>
                      <a:r>
                        <a:rPr lang="en-US" sz="1600" kern="1200" dirty="0">
                          <a:solidFill>
                            <a:schemeClr val="dk1"/>
                          </a:solidFill>
                          <a:effectLst/>
                          <a:latin typeface="Verdana" panose="020B0604030504040204" pitchFamily="34" charset="0"/>
                          <a:ea typeface="Verdana" panose="020B0604030504040204" pitchFamily="34" charset="0"/>
                          <a:cs typeface="+mn-cs"/>
                        </a:rPr>
                        <a:t>Specialist and Master’s EPs</a:t>
                      </a:r>
                      <a:r>
                        <a:rPr lang="ru-RU" sz="1600" kern="1200" baseline="0" dirty="0">
                          <a:solidFill>
                            <a:schemeClr val="dk1"/>
                          </a:solidFill>
                          <a:effectLst/>
                          <a:latin typeface="Verdana" panose="020B0604030504040204" pitchFamily="34" charset="0"/>
                          <a:ea typeface="Verdana" panose="020B0604030504040204" pitchFamily="34" charset="0"/>
                          <a:cs typeface="+mn-cs"/>
                        </a:rPr>
                        <a:t> – 2027.</a:t>
                      </a:r>
                    </a:p>
                    <a:p>
                      <a:pPr marL="285750" indent="-285750">
                        <a:buClr>
                          <a:srgbClr val="EA0029"/>
                        </a:buClr>
                        <a:buSzPct val="120000"/>
                        <a:buFont typeface="Arial" panose="020B0604020202020204" pitchFamily="34" charset="0"/>
                        <a:buChar char="•"/>
                      </a:pPr>
                      <a:r>
                        <a:rPr lang="en-US" sz="1600" kern="1200" dirty="0">
                          <a:solidFill>
                            <a:schemeClr val="dk1"/>
                          </a:solidFill>
                          <a:effectLst/>
                          <a:latin typeface="Verdana" panose="020B0604030504040204" pitchFamily="34" charset="0"/>
                          <a:ea typeface="Verdana" panose="020B0604030504040204" pitchFamily="34" charset="0"/>
                          <a:cs typeface="+mn-cs"/>
                        </a:rPr>
                        <a:t>Institute</a:t>
                      </a:r>
                      <a:r>
                        <a:rPr lang="en-US" sz="1600" kern="1200" baseline="0" dirty="0">
                          <a:solidFill>
                            <a:schemeClr val="dk1"/>
                          </a:solidFill>
                          <a:effectLst/>
                          <a:latin typeface="Verdana" panose="020B0604030504040204" pitchFamily="34" charset="0"/>
                          <a:ea typeface="Verdana" panose="020B0604030504040204" pitchFamily="34" charset="0"/>
                          <a:cs typeface="+mn-cs"/>
                        </a:rPr>
                        <a:t> of Nuclear and Heat Power Engineering </a:t>
                      </a:r>
                      <a:r>
                        <a:rPr lang="ru-RU" sz="1600" kern="1200" dirty="0">
                          <a:solidFill>
                            <a:schemeClr val="dk1"/>
                          </a:solidFill>
                          <a:effectLst/>
                          <a:latin typeface="Verdana" panose="020B0604030504040204" pitchFamily="34" charset="0"/>
                          <a:ea typeface="Verdana" panose="020B0604030504040204" pitchFamily="34" charset="0"/>
                          <a:cs typeface="+mn-cs"/>
                        </a:rPr>
                        <a:t>– 2022.</a:t>
                      </a:r>
                    </a:p>
                    <a:p>
                      <a:pPr marL="285750" indent="-285750">
                        <a:buClr>
                          <a:srgbClr val="EA0029"/>
                        </a:buClr>
                        <a:buSzPct val="120000"/>
                        <a:buFont typeface="Arial" panose="020B0604020202020204" pitchFamily="34" charset="0"/>
                        <a:buChar char="•"/>
                      </a:pPr>
                      <a:r>
                        <a:rPr lang="en-US" sz="1600" kern="1200" dirty="0">
                          <a:solidFill>
                            <a:schemeClr val="dk1"/>
                          </a:solidFill>
                          <a:effectLst/>
                          <a:latin typeface="Verdana" panose="020B0604030504040204" pitchFamily="34" charset="0"/>
                          <a:ea typeface="Verdana" panose="020B0604030504040204" pitchFamily="34" charset="0"/>
                          <a:cs typeface="+mn-cs"/>
                        </a:rPr>
                        <a:t>Center of Technological Excellence in nuclear, heat and hydrogen power engineering</a:t>
                      </a:r>
                      <a:r>
                        <a:rPr lang="ru-RU" sz="1600" kern="1200" dirty="0">
                          <a:solidFill>
                            <a:schemeClr val="dk1"/>
                          </a:solidFill>
                          <a:effectLst/>
                          <a:latin typeface="Verdana" panose="020B0604030504040204" pitchFamily="34" charset="0"/>
                          <a:ea typeface="Verdana" panose="020B0604030504040204" pitchFamily="34" charset="0"/>
                          <a:cs typeface="+mn-cs"/>
                        </a:rPr>
                        <a:t> – 2027.</a:t>
                      </a:r>
                    </a:p>
                    <a:p>
                      <a:pPr marL="285750" indent="-285750">
                        <a:buClr>
                          <a:srgbClr val="EA0029"/>
                        </a:buClr>
                        <a:buSzPct val="120000"/>
                        <a:buFont typeface="Arial" panose="020B0604020202020204" pitchFamily="34" charset="0"/>
                        <a:buChar char="•"/>
                      </a:pPr>
                      <a:r>
                        <a:rPr lang="en-US" sz="1600" kern="1200" dirty="0">
                          <a:solidFill>
                            <a:schemeClr val="dk1"/>
                          </a:solidFill>
                          <a:effectLst/>
                          <a:latin typeface="Verdana" panose="020B0604030504040204" pitchFamily="34" charset="0"/>
                          <a:ea typeface="Verdana" panose="020B0604030504040204" pitchFamily="34" charset="0"/>
                          <a:cs typeface="+mn-cs"/>
                        </a:rPr>
                        <a:t>Scientific-educational polygon for simulation training</a:t>
                      </a:r>
                      <a:r>
                        <a:rPr lang="ru-RU" sz="1600" kern="1200" dirty="0">
                          <a:solidFill>
                            <a:schemeClr val="dk1"/>
                          </a:solidFill>
                          <a:effectLst/>
                          <a:latin typeface="Verdana" panose="020B0604030504040204" pitchFamily="34" charset="0"/>
                          <a:ea typeface="Verdana" panose="020B0604030504040204" pitchFamily="34" charset="0"/>
                          <a:cs typeface="+mn-cs"/>
                        </a:rPr>
                        <a:t> – 2023.</a:t>
                      </a:r>
                    </a:p>
                    <a:p>
                      <a:pPr marL="285750" indent="-285750">
                        <a:buClr>
                          <a:srgbClr val="EA0029"/>
                        </a:buClr>
                        <a:buSzPct val="120000"/>
                        <a:buFont typeface="Arial" panose="020B0604020202020204" pitchFamily="34" charset="0"/>
                        <a:buChar char="•"/>
                      </a:pPr>
                      <a:r>
                        <a:rPr lang="en-US" sz="1600" kern="1200" baseline="0" dirty="0">
                          <a:solidFill>
                            <a:schemeClr val="dk1"/>
                          </a:solidFill>
                          <a:effectLst/>
                          <a:latin typeface="Verdana" panose="020B0604030504040204" pitchFamily="34" charset="0"/>
                          <a:ea typeface="Verdana" panose="020B0604030504040204" pitchFamily="34" charset="0"/>
                          <a:cs typeface="+mn-cs"/>
                        </a:rPr>
                        <a:t>International Center for In-Service Education </a:t>
                      </a:r>
                      <a:r>
                        <a:rPr lang="ru-RU" sz="1600" kern="1200" baseline="0" dirty="0">
                          <a:solidFill>
                            <a:schemeClr val="dk1"/>
                          </a:solidFill>
                          <a:effectLst/>
                          <a:latin typeface="Verdana" panose="020B0604030504040204" pitchFamily="34" charset="0"/>
                          <a:ea typeface="Verdana" panose="020B0604030504040204" pitchFamily="34" charset="0"/>
                          <a:cs typeface="+mn-cs"/>
                        </a:rPr>
                        <a:t>– 2025.</a:t>
                      </a:r>
                    </a:p>
                    <a:p>
                      <a:pPr marL="285750" indent="-285750">
                        <a:buClr>
                          <a:srgbClr val="EA0029"/>
                        </a:buClr>
                        <a:buSzPct val="120000"/>
                        <a:buFont typeface="Arial" panose="020B0604020202020204" pitchFamily="34" charset="0"/>
                        <a:buChar char="•"/>
                      </a:pPr>
                      <a:r>
                        <a:rPr lang="en-US" sz="1600" kern="1200" dirty="0">
                          <a:solidFill>
                            <a:schemeClr val="dk1"/>
                          </a:solidFill>
                          <a:effectLst/>
                          <a:latin typeface="Verdana" panose="020B0604030504040204" pitchFamily="34" charset="0"/>
                          <a:ea typeface="Verdana" panose="020B0604030504040204" pitchFamily="34" charset="0"/>
                          <a:cs typeface="+mn-cs"/>
                        </a:rPr>
                        <a:t>Technologies for hazardous emissions removal at NPP and HPP</a:t>
                      </a:r>
                      <a:r>
                        <a:rPr lang="ru-RU" sz="1600" kern="1200" dirty="0">
                          <a:solidFill>
                            <a:schemeClr val="dk1"/>
                          </a:solidFill>
                          <a:effectLst/>
                          <a:latin typeface="Verdana" panose="020B0604030504040204" pitchFamily="34" charset="0"/>
                          <a:ea typeface="Verdana" panose="020B0604030504040204" pitchFamily="34" charset="0"/>
                          <a:cs typeface="+mn-cs"/>
                        </a:rPr>
                        <a:t>– 2026.</a:t>
                      </a:r>
                    </a:p>
                    <a:p>
                      <a:pPr marL="285750" indent="-285750">
                        <a:buClr>
                          <a:srgbClr val="EA0029"/>
                        </a:buClr>
                        <a:buSzPct val="120000"/>
                        <a:buFont typeface="Arial" panose="020B0604020202020204" pitchFamily="34" charset="0"/>
                        <a:buChar char="•"/>
                      </a:pPr>
                      <a:r>
                        <a:rPr lang="en-US" sz="1600" kern="1200" dirty="0">
                          <a:solidFill>
                            <a:schemeClr val="dk1"/>
                          </a:solidFill>
                          <a:effectLst/>
                          <a:latin typeface="Verdana" panose="020B0604030504040204" pitchFamily="34" charset="0"/>
                          <a:ea typeface="Verdana" panose="020B0604030504040204" pitchFamily="34" charset="0"/>
                          <a:cs typeface="+mn-cs"/>
                        </a:rPr>
                        <a:t>New hydrogen containing power fuels </a:t>
                      </a:r>
                      <a:r>
                        <a:rPr lang="ru-RU" sz="1600" kern="1200" dirty="0">
                          <a:solidFill>
                            <a:schemeClr val="dk1"/>
                          </a:solidFill>
                          <a:effectLst/>
                          <a:latin typeface="Verdana" panose="020B0604030504040204" pitchFamily="34" charset="0"/>
                          <a:ea typeface="Verdana" panose="020B0604030504040204" pitchFamily="34" charset="0"/>
                          <a:cs typeface="+mn-cs"/>
                        </a:rPr>
                        <a:t>–</a:t>
                      </a:r>
                      <a:r>
                        <a:rPr lang="ru-RU" sz="1600" kern="1200" baseline="0" dirty="0">
                          <a:solidFill>
                            <a:schemeClr val="dk1"/>
                          </a:solidFill>
                          <a:effectLst/>
                          <a:latin typeface="Verdana" panose="020B0604030504040204" pitchFamily="34" charset="0"/>
                          <a:ea typeface="Verdana" panose="020B0604030504040204" pitchFamily="34" charset="0"/>
                          <a:cs typeface="+mn-cs"/>
                        </a:rPr>
                        <a:t> 2026</a:t>
                      </a:r>
                      <a:r>
                        <a:rPr lang="ru-RU" sz="1600" kern="1200" dirty="0">
                          <a:solidFill>
                            <a:schemeClr val="dk1"/>
                          </a:solidFill>
                          <a:effectLst/>
                          <a:latin typeface="Verdana" panose="020B0604030504040204" pitchFamily="34" charset="0"/>
                          <a:ea typeface="Verdana" panose="020B0604030504040204" pitchFamily="34" charset="0"/>
                          <a:cs typeface="+mn-cs"/>
                        </a:rPr>
                        <a:t>.</a:t>
                      </a:r>
                    </a:p>
                    <a:p>
                      <a:pPr marL="285750" marR="0" lvl="0" indent="-285750" algn="l" defTabSz="914400" rtl="0" eaLnBrk="1" fontAlgn="auto" latinLnBrk="0" hangingPunct="1">
                        <a:lnSpc>
                          <a:spcPct val="100000"/>
                        </a:lnSpc>
                        <a:spcBef>
                          <a:spcPts val="0"/>
                        </a:spcBef>
                        <a:spcAft>
                          <a:spcPts val="0"/>
                        </a:spcAft>
                        <a:buClr>
                          <a:srgbClr val="EA0029"/>
                        </a:buClr>
                        <a:buSzPct val="120000"/>
                        <a:buFont typeface="Arial" panose="020B0604020202020204" pitchFamily="34" charset="0"/>
                        <a:buChar char="•"/>
                        <a:tabLst/>
                        <a:defRPr/>
                      </a:pPr>
                      <a:r>
                        <a:rPr lang="en-US" sz="1600" kern="1200" baseline="0" dirty="0">
                          <a:solidFill>
                            <a:schemeClr val="dk1"/>
                          </a:solidFill>
                          <a:effectLst/>
                          <a:latin typeface="Verdana" panose="020B0604030504040204" pitchFamily="34" charset="0"/>
                          <a:ea typeface="Verdana" panose="020B0604030504040204" pitchFamily="34" charset="0"/>
                          <a:cs typeface="+mn-cs"/>
                        </a:rPr>
                        <a:t>Systems of a liquid waste management at nuclear and heat power plants when developing zero discharge stations as well as for cumulative damage mitigation</a:t>
                      </a:r>
                      <a:r>
                        <a:rPr lang="ru-RU" sz="1600" kern="1200" baseline="0" dirty="0">
                          <a:solidFill>
                            <a:schemeClr val="dk1"/>
                          </a:solidFill>
                          <a:effectLst/>
                          <a:latin typeface="Verdana" panose="020B0604030504040204" pitchFamily="34" charset="0"/>
                          <a:ea typeface="Verdana" panose="020B0604030504040204" pitchFamily="34" charset="0"/>
                          <a:cs typeface="+mn-cs"/>
                        </a:rPr>
                        <a:t> </a:t>
                      </a:r>
                      <a:r>
                        <a:rPr lang="ru-RU" sz="1600" kern="1200" dirty="0">
                          <a:solidFill>
                            <a:schemeClr val="dk1"/>
                          </a:solidFill>
                          <a:effectLst/>
                          <a:latin typeface="Verdana" panose="020B0604030504040204" pitchFamily="34" charset="0"/>
                          <a:ea typeface="Verdana" panose="020B0604030504040204" pitchFamily="34" charset="0"/>
                          <a:cs typeface="+mn-cs"/>
                        </a:rPr>
                        <a:t>– 2025г.</a:t>
                      </a:r>
                    </a:p>
                    <a:p>
                      <a:pPr marL="285750" marR="0" lvl="0" indent="-285750" algn="l" defTabSz="914400" rtl="0" eaLnBrk="1" fontAlgn="auto" latinLnBrk="0" hangingPunct="1">
                        <a:lnSpc>
                          <a:spcPct val="100000"/>
                        </a:lnSpc>
                        <a:spcBef>
                          <a:spcPts val="0"/>
                        </a:spcBef>
                        <a:spcAft>
                          <a:spcPts val="0"/>
                        </a:spcAft>
                        <a:buClr>
                          <a:srgbClr val="EA0029"/>
                        </a:buClr>
                        <a:buSzPct val="120000"/>
                        <a:buFont typeface="Arial" panose="020B0604020202020204" pitchFamily="34" charset="0"/>
                        <a:buChar char="•"/>
                        <a:tabLst/>
                        <a:defRPr/>
                      </a:pPr>
                      <a:r>
                        <a:rPr lang="en-US" sz="1600" kern="1200" dirty="0">
                          <a:solidFill>
                            <a:schemeClr val="dk1"/>
                          </a:solidFill>
                          <a:effectLst/>
                          <a:latin typeface="Verdana" panose="020B0604030504040204" pitchFamily="34" charset="0"/>
                          <a:ea typeface="Verdana" panose="020B0604030504040204" pitchFamily="34" charset="0"/>
                          <a:cs typeface="+mn-cs"/>
                        </a:rPr>
                        <a:t>Aquatic biotechnologies for reproduction and growing of aquaculture species in different water environment in heat and nuclear power industry</a:t>
                      </a:r>
                      <a:r>
                        <a:rPr lang="ru-RU" sz="1600" kern="1200" dirty="0">
                          <a:solidFill>
                            <a:schemeClr val="dk1"/>
                          </a:solidFill>
                          <a:effectLst/>
                          <a:latin typeface="Verdana" panose="020B0604030504040204" pitchFamily="34" charset="0"/>
                          <a:ea typeface="Verdana" panose="020B0604030504040204" pitchFamily="34" charset="0"/>
                          <a:cs typeface="+mn-cs"/>
                        </a:rPr>
                        <a:t>– 2023.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the University of </a:t>
                      </a:r>
                      <a:r>
                        <a:rPr lang="en-US" sz="1600" kern="1200" dirty="0" err="1">
                          <a:solidFill>
                            <a:schemeClr val="dk1"/>
                          </a:solidFill>
                          <a:effectLst/>
                          <a:latin typeface="Verdana" panose="020B0604030504040204" pitchFamily="34" charset="0"/>
                          <a:ea typeface="Verdana" panose="020B0604030504040204" pitchFamily="34" charset="0"/>
                          <a:cs typeface="+mn-cs"/>
                        </a:rPr>
                        <a:t>Innopolis</a:t>
                      </a:r>
                      <a:endParaRPr lang="en-US"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NRNU MIFI</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NRU MEI</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err="1">
                          <a:solidFill>
                            <a:schemeClr val="dk1"/>
                          </a:solidFill>
                          <a:effectLst/>
                          <a:latin typeface="Verdana" panose="020B0604030504040204" pitchFamily="34" charset="0"/>
                          <a:ea typeface="Verdana" panose="020B0604030504040204" pitchFamily="34" charset="0"/>
                          <a:cs typeface="+mn-cs"/>
                        </a:rPr>
                        <a:t>Rosatom</a:t>
                      </a:r>
                      <a:r>
                        <a:rPr lang="en-US" sz="1600" kern="1200" dirty="0">
                          <a:solidFill>
                            <a:schemeClr val="dk1"/>
                          </a:solidFill>
                          <a:effectLst/>
                          <a:latin typeface="Verdana" panose="020B0604030504040204" pitchFamily="34" charset="0"/>
                          <a:ea typeface="Verdana" panose="020B0604030504040204" pitchFamily="34" charset="0"/>
                          <a:cs typeface="+mn-cs"/>
                        </a:rPr>
                        <a:t> State Corporation</a:t>
                      </a:r>
                      <a:endParaRPr lang="ru-RU" sz="1600" kern="1200" dirty="0">
                        <a:solidFill>
                          <a:schemeClr val="dk1"/>
                        </a:solidFill>
                        <a:effectLst/>
                        <a:latin typeface="Verdana" panose="020B0604030504040204" pitchFamily="34" charset="0"/>
                        <a:ea typeface="Verdana" panose="020B0604030504040204" pitchFamily="34" charset="0"/>
                        <a:cs typeface="+mn-cs"/>
                      </a:endParaRPr>
                    </a:p>
                    <a:p>
                      <a:pPr marL="285750" indent="-285750">
                        <a:buClr>
                          <a:srgbClr val="001B71"/>
                        </a:buClr>
                        <a:buFont typeface="Wingdings" panose="05000000000000000000" pitchFamily="2" charset="2"/>
                        <a:buChar char="q"/>
                      </a:pPr>
                      <a:r>
                        <a:rPr lang="en-US" sz="1600" kern="1200" dirty="0">
                          <a:solidFill>
                            <a:schemeClr val="dk1"/>
                          </a:solidFill>
                          <a:effectLst/>
                          <a:latin typeface="Verdana" panose="020B0604030504040204" pitchFamily="34" charset="0"/>
                          <a:ea typeface="Verdana" panose="020B0604030504040204" pitchFamily="34" charset="0"/>
                          <a:cs typeface="+mn-cs"/>
                        </a:rPr>
                        <a:t>FSOPFI HE KSPEU</a:t>
                      </a:r>
                      <a:endParaRPr lang="ru-RU" sz="1600" kern="1200" baseline="0" dirty="0">
                        <a:solidFill>
                          <a:schemeClr val="dk1"/>
                        </a:solidFill>
                        <a:effectLst/>
                        <a:latin typeface="Verdana" panose="020B0604030504040204" pitchFamily="34" charset="0"/>
                        <a:ea typeface="Verdana" panose="020B0604030504040204" pitchFamily="34" charset="0"/>
                        <a:cs typeface="+mn-cs"/>
                      </a:endParaRPr>
                    </a:p>
                    <a:p>
                      <a:endParaRPr lang="ru-RU" sz="1200" kern="1200" dirty="0">
                        <a:solidFill>
                          <a:schemeClr val="tx1">
                            <a:lumMod val="85000"/>
                            <a:lumOff val="15000"/>
                          </a:schemeClr>
                        </a:solidFill>
                        <a:latin typeface="Verdana" panose="020B0604030504040204" pitchFamily="34" charset="0"/>
                        <a:ea typeface="Verdana" panose="020B0604030504040204" pitchFamily="34" charset="0"/>
                        <a:cs typeface="+mj-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60923925"/>
                  </a:ext>
                </a:extLst>
              </a:tr>
            </a:tbl>
          </a:graphicData>
        </a:graphic>
      </p:graphicFrame>
      <p:graphicFrame>
        <p:nvGraphicFramePr>
          <p:cNvPr id="10" name="Таблица 9">
            <a:extLst>
              <a:ext uri="{FF2B5EF4-FFF2-40B4-BE49-F238E27FC236}">
                <a16:creationId xmlns:a16="http://schemas.microsoft.com/office/drawing/2014/main" id="{B954E326-4218-4941-837F-72F361AFAC1E}"/>
              </a:ext>
            </a:extLst>
          </p:cNvPr>
          <p:cNvGraphicFramePr>
            <a:graphicFrameLocks noGrp="1"/>
          </p:cNvGraphicFramePr>
          <p:nvPr>
            <p:extLst>
              <p:ext uri="{D42A27DB-BD31-4B8C-83A1-F6EECF244321}">
                <p14:modId xmlns:p14="http://schemas.microsoft.com/office/powerpoint/2010/main" val="3706211366"/>
              </p:ext>
            </p:extLst>
          </p:nvPr>
        </p:nvGraphicFramePr>
        <p:xfrm>
          <a:off x="47450" y="1525666"/>
          <a:ext cx="12144550" cy="579120"/>
        </p:xfrm>
        <a:graphic>
          <a:graphicData uri="http://schemas.openxmlformats.org/drawingml/2006/table">
            <a:tbl>
              <a:tblPr firstRow="1" bandRow="1">
                <a:tableStyleId>{5C22544A-7EE6-4342-B048-85BDC9FD1C3A}</a:tableStyleId>
              </a:tblPr>
              <a:tblGrid>
                <a:gridCol w="12144550">
                  <a:extLst>
                    <a:ext uri="{9D8B030D-6E8A-4147-A177-3AD203B41FA5}">
                      <a16:colId xmlns:a16="http://schemas.microsoft.com/office/drawing/2014/main" val="2935329716"/>
                    </a:ext>
                  </a:extLst>
                </a:gridCol>
              </a:tblGrid>
              <a:tr h="210502">
                <a:tc>
                  <a:txBody>
                    <a:bodyPr/>
                    <a:lstStyle/>
                    <a:p>
                      <a:pPr algn="ctr"/>
                      <a:r>
                        <a:rPr lang="en-US" sz="1600" b="1" u="sng" kern="1200" dirty="0">
                          <a:solidFill>
                            <a:schemeClr val="tx1"/>
                          </a:solidFill>
                          <a:effectLst/>
                          <a:latin typeface="Verdana" panose="020B0604030504040204" pitchFamily="34" charset="0"/>
                          <a:ea typeface="Verdana" panose="020B0604030504040204" pitchFamily="34" charset="0"/>
                          <a:cs typeface="+mn-cs"/>
                        </a:rPr>
                        <a:t>Objective</a:t>
                      </a:r>
                      <a:r>
                        <a:rPr lang="ru-RU" sz="1600" b="1" u="sng" kern="1200" baseline="0" dirty="0">
                          <a:solidFill>
                            <a:schemeClr val="tx1"/>
                          </a:solidFill>
                          <a:effectLst/>
                          <a:latin typeface="Verdana" panose="020B0604030504040204" pitchFamily="34" charset="0"/>
                          <a:ea typeface="Verdana" panose="020B0604030504040204" pitchFamily="34" charset="0"/>
                          <a:cs typeface="+mn-cs"/>
                        </a:rPr>
                        <a:t> </a:t>
                      </a:r>
                      <a:r>
                        <a:rPr lang="ru-RU" sz="1600" b="1" kern="1200" dirty="0">
                          <a:solidFill>
                            <a:schemeClr val="tx1"/>
                          </a:solidFill>
                          <a:effectLst/>
                          <a:latin typeface="Verdana" panose="020B0604030504040204" pitchFamily="34" charset="0"/>
                          <a:ea typeface="Verdana" panose="020B0604030504040204" pitchFamily="34" charset="0"/>
                          <a:cs typeface="+mn-cs"/>
                        </a:rPr>
                        <a:t>– </a:t>
                      </a:r>
                      <a:r>
                        <a:rPr lang="en-US" sz="1600" b="0" kern="1200" dirty="0">
                          <a:solidFill>
                            <a:schemeClr val="tx1"/>
                          </a:solidFill>
                          <a:effectLst/>
                          <a:latin typeface="Verdana" panose="020B0604030504040204" pitchFamily="34" charset="0"/>
                          <a:ea typeface="Verdana" panose="020B0604030504040204" pitchFamily="34" charset="0"/>
                          <a:cs typeface="+mn-cs"/>
                        </a:rPr>
                        <a:t>establishment and development of an advanced and innovative scientific-educational institution in Nuclear and Heat Power Engineering</a:t>
                      </a:r>
                      <a:endParaRPr lang="ru-RU" sz="1600" b="0" i="1" u="none" kern="1200" dirty="0">
                        <a:solidFill>
                          <a:schemeClr val="tx1"/>
                        </a:solidFill>
                        <a:latin typeface="Verdana" panose="020B0604030504040204" pitchFamily="34" charset="0"/>
                        <a:ea typeface="Verdana" panose="020B0604030504040204" pitchFamily="34" charset="0"/>
                        <a:cs typeface="+mj-cs"/>
                      </a:endParaRPr>
                    </a:p>
                  </a:txBody>
                  <a:tcPr anchor="ctr">
                    <a:lnL w="12700" cmpd="sng">
                      <a:noFill/>
                    </a:lnL>
                    <a:lnR w="12700" cmpd="sng">
                      <a:noFill/>
                    </a:lnR>
                    <a:lnT w="1905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0923925"/>
                  </a:ext>
                </a:extLst>
              </a:tr>
            </a:tbl>
          </a:graphicData>
        </a:graphic>
      </p:graphicFrame>
      <p:sp>
        <p:nvSpPr>
          <p:cNvPr id="9" name="TextBox 8"/>
          <p:cNvSpPr txBox="1"/>
          <p:nvPr/>
        </p:nvSpPr>
        <p:spPr>
          <a:xfrm>
            <a:off x="11109435" y="754617"/>
            <a:ext cx="825072" cy="276999"/>
          </a:xfrm>
          <a:prstGeom prst="rect">
            <a:avLst/>
          </a:prstGeom>
          <a:noFill/>
        </p:spPr>
        <p:txBody>
          <a:bodyPr wrap="square" rtlCol="0">
            <a:spAutoFit/>
          </a:bodyPr>
          <a:lstStyle/>
          <a:p>
            <a:pPr algn="ctr"/>
            <a:r>
              <a:rPr lang="en-US" sz="1200" b="1" dirty="0">
                <a:latin typeface="Verdana" panose="020B0604030504040204" pitchFamily="34" charset="0"/>
                <a:ea typeface="Verdana" panose="020B0604030504040204" pitchFamily="34" charset="0"/>
              </a:rPr>
              <a:t>KSPEU</a:t>
            </a:r>
            <a:endParaRPr lang="ru-RU" sz="1200" b="1" dirty="0">
              <a:latin typeface="Verdana" panose="020B0604030504040204" pitchFamily="34" charset="0"/>
              <a:ea typeface="Verdana" panose="020B0604030504040204" pitchFamily="34" charset="0"/>
            </a:endParaRPr>
          </a:p>
        </p:txBody>
      </p:sp>
      <p:pic>
        <p:nvPicPr>
          <p:cNvPr id="13" name="Picture 2" descr="https://rykovodstvo.ru/pars_docs/refs/124/123707/123707_html_m3ff85e4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6316" y="88998"/>
            <a:ext cx="785151" cy="72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4546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1417</Words>
  <Application>Microsoft Office PowerPoint</Application>
  <PresentationFormat>Широкоэкранный</PresentationFormat>
  <Paragraphs>215</Paragraphs>
  <Slides>11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Arial</vt:lpstr>
      <vt:lpstr>Arial Black</vt:lpstr>
      <vt:lpstr>Calibri</vt:lpstr>
      <vt:lpstr>Calibri Light</vt:lpstr>
      <vt:lpstr>Century Gothic</vt:lpstr>
      <vt:lpstr>Verdana</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Стратегический проект ВУЗа КГЭУ в области продвижения, получения и использования водорода</dc:title>
  <dc:creator>agfilimonov@mail.ru</dc:creator>
  <cp:lastModifiedBy>Рафина Закиева</cp:lastModifiedBy>
  <cp:revision>109</cp:revision>
  <dcterms:created xsi:type="dcterms:W3CDTF">2021-07-07T03:46:59Z</dcterms:created>
  <dcterms:modified xsi:type="dcterms:W3CDTF">2021-09-13T05:47:10Z</dcterms:modified>
</cp:coreProperties>
</file>