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5" r:id="rId9"/>
    <p:sldId id="262"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1646" y="-18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79512" y="3645024"/>
            <a:ext cx="6270142" cy="2509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179512" y="2353126"/>
            <a:ext cx="6840760" cy="2160240"/>
          </a:xfrm>
        </p:spPr>
        <p:txBody>
          <a:bodyPr>
            <a:noAutofit/>
          </a:bodyPr>
          <a:lstStyle/>
          <a:p>
            <a:pPr algn="l"/>
            <a:r>
              <a:rPr lang="ru-RU" sz="6000" dirty="0">
                <a:latin typeface="Bankir-Retro" pitchFamily="2" charset="0"/>
                <a:cs typeface="Supernatural KG" pitchFamily="2" charset="0"/>
              </a:rPr>
              <a:t>От </a:t>
            </a:r>
            <a:r>
              <a:rPr lang="ru-RU" sz="6000" dirty="0" smtClean="0">
                <a:latin typeface="Bankir-Retro" pitchFamily="2" charset="0"/>
                <a:cs typeface="Supernatural KG" pitchFamily="2" charset="0"/>
              </a:rPr>
              <a:t>космоса до сердца: Семья, вдохновляющая </a:t>
            </a:r>
            <a:r>
              <a:rPr lang="ru-RU" sz="6000" dirty="0">
                <a:latin typeface="Bankir-Retro" pitchFamily="2" charset="0"/>
                <a:cs typeface="Supernatural KG" pitchFamily="2" charset="0"/>
              </a:rPr>
              <a:t>Гагарина</a:t>
            </a:r>
          </a:p>
        </p:txBody>
      </p:sp>
      <p:sp>
        <p:nvSpPr>
          <p:cNvPr id="8" name="Прямоугольник 7"/>
          <p:cNvSpPr/>
          <p:nvPr/>
        </p:nvSpPr>
        <p:spPr>
          <a:xfrm>
            <a:off x="8100392" y="6598057"/>
            <a:ext cx="720080"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38210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ochkareva.dr\Desktop\Бочкарева\Новая папка\011_presentations_16_9_fashion_line_presentation_pack.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008905"/>
            <a:ext cx="5328592" cy="231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11643" y="4151066"/>
            <a:ext cx="4572000" cy="2031325"/>
          </a:xfrm>
          <a:prstGeom prst="rect">
            <a:avLst/>
          </a:prstGeom>
        </p:spPr>
        <p:txBody>
          <a:bodyPr>
            <a:spAutoFit/>
          </a:bodyPr>
          <a:lstStyle/>
          <a:p>
            <a:r>
              <a:rPr lang="ru-RU" dirty="0">
                <a:latin typeface="Bankir-Retro" pitchFamily="2" charset="0"/>
              </a:rPr>
              <a:t>Ее отец был шеф-поваром и сумел передать Валентине свои кулинарные умения. </a:t>
            </a:r>
            <a:endParaRPr lang="ru-RU" dirty="0" smtClean="0">
              <a:latin typeface="Bankir-Retro" pitchFamily="2" charset="0"/>
            </a:endParaRPr>
          </a:p>
          <a:p>
            <a:r>
              <a:rPr lang="ru-RU" dirty="0" smtClean="0">
                <a:latin typeface="Bankir-Retro" pitchFamily="2" charset="0"/>
              </a:rPr>
              <a:t>Она </a:t>
            </a:r>
            <a:r>
              <a:rPr lang="ru-RU" dirty="0">
                <a:latin typeface="Bankir-Retro" pitchFamily="2" charset="0"/>
              </a:rPr>
              <a:t>многим нравилась и могла бы еще раз выйти замуж. Никто бы ее не осудил, жизнь есть жизнь. Но она осталась верна своему мужу. Валентина так любила своего Юру, что никто не смог его заменить.</a:t>
            </a:r>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2351" r="8864"/>
          <a:stretch/>
        </p:blipFill>
        <p:spPr bwMode="auto">
          <a:xfrm>
            <a:off x="539552" y="597853"/>
            <a:ext cx="3755357" cy="310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873" r="17160"/>
          <a:stretch/>
        </p:blipFill>
        <p:spPr bwMode="auto">
          <a:xfrm>
            <a:off x="4497643" y="597853"/>
            <a:ext cx="4354942" cy="310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312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0" y="6391275"/>
            <a:ext cx="9175119"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40" y="836712"/>
            <a:ext cx="3528392" cy="462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Прямая соединительная линия 7"/>
          <p:cNvCxnSpPr/>
          <p:nvPr/>
        </p:nvCxnSpPr>
        <p:spPr>
          <a:xfrm>
            <a:off x="0" y="482289"/>
            <a:ext cx="8563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085969"/>
            <a:ext cx="3960440"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860032" y="1339631"/>
            <a:ext cx="3816424" cy="4191880"/>
          </a:xfrm>
        </p:spPr>
        <p:txBody>
          <a:bodyPr>
            <a:normAutofit/>
          </a:bodyPr>
          <a:lstStyle/>
          <a:p>
            <a:pPr algn="l"/>
            <a:r>
              <a:rPr lang="ru-RU" sz="2000" dirty="0" smtClean="0">
                <a:latin typeface="Bankir-Retro" pitchFamily="2" charset="0"/>
                <a:cs typeface="Complex" pitchFamily="2" charset="0"/>
              </a:rPr>
              <a:t>Юрий </a:t>
            </a:r>
            <a:r>
              <a:rPr lang="ru-RU" sz="2000" dirty="0">
                <a:latin typeface="Bankir-Retro" pitchFamily="2" charset="0"/>
                <a:cs typeface="Complex" pitchFamily="2" charset="0"/>
              </a:rPr>
              <a:t>Гагарин родился 9 марта 1934 </a:t>
            </a:r>
            <a:r>
              <a:rPr lang="ru-RU" sz="2000" dirty="0" smtClean="0">
                <a:latin typeface="Bankir-Retro" pitchFamily="2" charset="0"/>
                <a:cs typeface="Complex" pitchFamily="2" charset="0"/>
              </a:rPr>
              <a:t>года в </a:t>
            </a:r>
            <a:r>
              <a:rPr lang="ru-RU" sz="2000" dirty="0">
                <a:latin typeface="Bankir-Retro" pitchFamily="2" charset="0"/>
                <a:cs typeface="Complex" pitchFamily="2" charset="0"/>
              </a:rPr>
              <a:t>семье Алексея Ивановича и Анны Тимофеевны </a:t>
            </a:r>
            <a:r>
              <a:rPr lang="ru-RU" sz="2000" dirty="0" smtClean="0">
                <a:latin typeface="Bankir-Retro" pitchFamily="2" charset="0"/>
                <a:cs typeface="Complex" pitchFamily="2" charset="0"/>
              </a:rPr>
              <a:t>Гагариных и стал третьим</a:t>
            </a:r>
            <a:r>
              <a:rPr lang="en-US" sz="2000" dirty="0" smtClean="0">
                <a:latin typeface="Bankir-Retro" pitchFamily="2" charset="0"/>
                <a:cs typeface="Complex" pitchFamily="2" charset="0"/>
              </a:rPr>
              <a:t> </a:t>
            </a:r>
            <a:r>
              <a:rPr lang="ru-RU" sz="2000" dirty="0" smtClean="0">
                <a:latin typeface="Bankir-Retro" pitchFamily="2" charset="0"/>
                <a:cs typeface="Complex" pitchFamily="2" charset="0"/>
              </a:rPr>
              <a:t>ребёнком. Всего их было четверо. Отец был </a:t>
            </a:r>
            <a:r>
              <a:rPr lang="ru-RU" sz="2000" dirty="0">
                <a:latin typeface="Bankir-Retro" pitchFamily="2" charset="0"/>
                <a:cs typeface="Complex" pitchFamily="2" charset="0"/>
              </a:rPr>
              <a:t>плотником. Мама </a:t>
            </a:r>
            <a:r>
              <a:rPr lang="ru-RU" sz="2000" dirty="0" smtClean="0">
                <a:latin typeface="Bankir-Retro" pitchFamily="2" charset="0"/>
                <a:cs typeface="Complex" pitchFamily="2" charset="0"/>
              </a:rPr>
              <a:t>работала </a:t>
            </a:r>
            <a:r>
              <a:rPr lang="ru-RU" sz="2000" dirty="0">
                <a:latin typeface="Bankir-Retro" pitchFamily="2" charset="0"/>
                <a:cs typeface="Complex" pitchFamily="2" charset="0"/>
              </a:rPr>
              <a:t>на </a:t>
            </a:r>
            <a:r>
              <a:rPr lang="ru-RU" sz="2000" dirty="0" smtClean="0">
                <a:latin typeface="Bankir-Retro" pitchFamily="2" charset="0"/>
                <a:cs typeface="Complex" pitchFamily="2" charset="0"/>
              </a:rPr>
              <a:t>молочно-товарной </a:t>
            </a:r>
            <a:r>
              <a:rPr lang="ru-RU" sz="2000" dirty="0">
                <a:latin typeface="Bankir-Retro" pitchFamily="2" charset="0"/>
                <a:cs typeface="Complex" pitchFamily="2" charset="0"/>
              </a:rPr>
              <a:t>ферме. </a:t>
            </a:r>
            <a:r>
              <a:rPr lang="ru-RU" sz="2000" dirty="0" smtClean="0">
                <a:latin typeface="Bankir-Retro" pitchFamily="2" charset="0"/>
                <a:cs typeface="Complex" pitchFamily="2" charset="0"/>
              </a:rPr>
              <a:t/>
            </a:r>
            <a:br>
              <a:rPr lang="ru-RU" sz="2000" dirty="0" smtClean="0">
                <a:latin typeface="Bankir-Retro" pitchFamily="2" charset="0"/>
                <a:cs typeface="Complex" pitchFamily="2" charset="0"/>
              </a:rPr>
            </a:br>
            <a:r>
              <a:rPr lang="ru-RU" sz="2000" dirty="0" smtClean="0">
                <a:latin typeface="Bankir-Retro" pitchFamily="2" charset="0"/>
                <a:cs typeface="Complex" pitchFamily="2" charset="0"/>
              </a:rPr>
              <a:t>Родители </a:t>
            </a:r>
            <a:r>
              <a:rPr lang="ru-RU" sz="2000" dirty="0">
                <a:latin typeface="Bankir-Retro" pitchFamily="2" charset="0"/>
                <a:cs typeface="Complex" pitchFamily="2" charset="0"/>
              </a:rPr>
              <a:t>Юрия Гагарина играли крайне важную роль в его жизни, во многом способствуя его эрудиции, моральным принципам и стойкости. </a:t>
            </a:r>
          </a:p>
        </p:txBody>
      </p:sp>
      <p:sp>
        <p:nvSpPr>
          <p:cNvPr id="11" name="Прямоугольник 10"/>
          <p:cNvSpPr/>
          <p:nvPr/>
        </p:nvSpPr>
        <p:spPr>
          <a:xfrm>
            <a:off x="1619672" y="2636912"/>
            <a:ext cx="658129" cy="369332"/>
          </a:xfrm>
          <a:prstGeom prst="rect">
            <a:avLst/>
          </a:prstGeom>
        </p:spPr>
        <p:txBody>
          <a:bodyPr wrap="none">
            <a:spAutoFit/>
          </a:bodyPr>
          <a:lstStyle/>
          <a:p>
            <a:r>
              <a:rPr lang="ru-RU" dirty="0" smtClean="0"/>
              <a:t>фото</a:t>
            </a:r>
            <a:endParaRPr lang="ru-RU" dirty="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14" t="3996" r="-714" b="14390"/>
          <a:stretch/>
        </p:blipFill>
        <p:spPr bwMode="auto">
          <a:xfrm>
            <a:off x="568063" y="1196752"/>
            <a:ext cx="3419475" cy="447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468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1" cy="6858000"/>
          </a:xfr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0747"/>
            <a:ext cx="4249737" cy="4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6168" y="1612319"/>
            <a:ext cx="3960440" cy="3416320"/>
          </a:xfrm>
          <a:prstGeom prst="rect">
            <a:avLst/>
          </a:prstGeom>
        </p:spPr>
        <p:txBody>
          <a:bodyPr wrap="square">
            <a:spAutoFit/>
          </a:bodyPr>
          <a:lstStyle/>
          <a:p>
            <a:r>
              <a:rPr lang="ru-RU" dirty="0">
                <a:latin typeface="Bankir-Retro" pitchFamily="2" charset="0"/>
              </a:rPr>
              <a:t> Жизнь на деревенской ферме учила Юрия непростому труду, самодисциплине и умению преодолевать трудности. Родители поддерживали его стремление к знаниям </a:t>
            </a:r>
            <a:endParaRPr lang="ru-RU" dirty="0" smtClean="0">
              <a:latin typeface="Bankir-Retro" pitchFamily="2" charset="0"/>
            </a:endParaRPr>
          </a:p>
          <a:p>
            <a:r>
              <a:rPr lang="ru-RU" dirty="0" smtClean="0">
                <a:latin typeface="Bankir-Retro" pitchFamily="2" charset="0"/>
              </a:rPr>
              <a:t>и </a:t>
            </a:r>
            <a:r>
              <a:rPr lang="ru-RU" dirty="0">
                <a:latin typeface="Bankir-Retro" pitchFamily="2" charset="0"/>
              </a:rPr>
              <a:t>поддерживали его в трудные времена. Любовь к сыну у Анны Тимофеевны и Алексея Ивановича проявлялась по-разному. Мать была ласковой, мягкой, а отец — строгим и требовательным. Но никогда не ругался, и даже в строгости его всегда сквозила доброта.</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8449" y="1002725"/>
            <a:ext cx="349454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168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1248"/>
            <a:ext cx="9144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37548"/>
            <a:ext cx="9144000" cy="32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a:xfrm>
            <a:off x="0" y="620688"/>
            <a:ext cx="8604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764703"/>
            <a:ext cx="3096344" cy="504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224" y="1093160"/>
            <a:ext cx="42497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617199" y="1652743"/>
            <a:ext cx="3619785" cy="3416320"/>
          </a:xfrm>
          <a:prstGeom prst="rect">
            <a:avLst/>
          </a:prstGeom>
        </p:spPr>
        <p:txBody>
          <a:bodyPr wrap="square">
            <a:spAutoFit/>
          </a:bodyPr>
          <a:lstStyle/>
          <a:p>
            <a:r>
              <a:rPr lang="ru-RU" dirty="0">
                <a:latin typeface="Bankir-Retro" pitchFamily="2" charset="0"/>
              </a:rPr>
              <a:t>Анна Тимофеевна </a:t>
            </a:r>
            <a:r>
              <a:rPr lang="ru-RU" dirty="0" smtClean="0">
                <a:latin typeface="Bankir-Retro" pitchFamily="2" charset="0"/>
              </a:rPr>
              <a:t>оставила свои </a:t>
            </a:r>
            <a:r>
              <a:rPr lang="ru-RU" dirty="0">
                <a:latin typeface="Bankir-Retro" pitchFamily="2" charset="0"/>
              </a:rPr>
              <a:t>воспоминания о сыне. В её мемуарах много трогательных, очень личных моментов. Например, она пишет о том, как любила целовать маленькие пальцы на ножках новорождённого сына. Или о том, как по вечерам отец рассказывал Юре сказки. Особенно нравилась мальчику история про чудесный корабль, который мог подниматься в </a:t>
            </a:r>
            <a:r>
              <a:rPr lang="ru-RU" dirty="0" smtClean="0">
                <a:latin typeface="Bankir-Retro" pitchFamily="2" charset="0"/>
              </a:rPr>
              <a:t>небо.</a:t>
            </a:r>
          </a:p>
        </p:txBody>
      </p:sp>
      <p:pic>
        <p:nvPicPr>
          <p:cNvPr id="9"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b="5582"/>
          <a:stretch/>
        </p:blipFill>
        <p:spPr bwMode="auto">
          <a:xfrm>
            <a:off x="395536" y="1124744"/>
            <a:ext cx="3357067" cy="497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741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17399"/>
            <a:ext cx="9144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77" y="1340259"/>
            <a:ext cx="4248472"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единительная линия 5"/>
          <p:cNvCxnSpPr/>
          <p:nvPr/>
        </p:nvCxnSpPr>
        <p:spPr>
          <a:xfrm>
            <a:off x="0" y="548680"/>
            <a:ext cx="8604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421602" y="1689913"/>
            <a:ext cx="3880621" cy="3970318"/>
          </a:xfrm>
          <a:prstGeom prst="rect">
            <a:avLst/>
          </a:prstGeom>
        </p:spPr>
        <p:txBody>
          <a:bodyPr wrap="square">
            <a:spAutoFit/>
          </a:bodyPr>
          <a:lstStyle/>
          <a:p>
            <a:r>
              <a:rPr lang="ru-RU" dirty="0">
                <a:latin typeface="Bankir-Retro" pitchFamily="2" charset="0"/>
              </a:rPr>
              <a:t>К</a:t>
            </a:r>
            <a:r>
              <a:rPr lang="ru-RU" dirty="0" smtClean="0">
                <a:latin typeface="Bankir-Retro" pitchFamily="2" charset="0"/>
              </a:rPr>
              <a:t>огда </a:t>
            </a:r>
            <a:r>
              <a:rPr lang="ru-RU" dirty="0">
                <a:latin typeface="Bankir-Retro" pitchFamily="2" charset="0"/>
              </a:rPr>
              <a:t>Юра прислал родителям свою первую зарплату, Алексей Иванович ворчал: «Ишь, чего выдумал! Лучше бы себе, что необходимо, купил!» Но поступком сына остался доволен</a:t>
            </a:r>
            <a:r>
              <a:rPr lang="ru-RU" dirty="0" smtClean="0">
                <a:latin typeface="Bankir-Retro" pitchFamily="2" charset="0"/>
              </a:rPr>
              <a:t>.</a:t>
            </a:r>
          </a:p>
          <a:p>
            <a:r>
              <a:rPr lang="ru-RU" dirty="0" smtClean="0">
                <a:latin typeface="Bankir-Retro" pitchFamily="2" charset="0"/>
              </a:rPr>
              <a:t>А </a:t>
            </a:r>
            <a:r>
              <a:rPr lang="ru-RU" dirty="0">
                <a:latin typeface="Bankir-Retro" pitchFamily="2" charset="0"/>
              </a:rPr>
              <a:t>однажды </a:t>
            </a:r>
            <a:r>
              <a:rPr lang="ru-RU" dirty="0" smtClean="0">
                <a:latin typeface="Bankir-Retro" pitchFamily="2" charset="0"/>
              </a:rPr>
              <a:t>Юрий </a:t>
            </a:r>
            <a:r>
              <a:rPr lang="ru-RU" dirty="0">
                <a:latin typeface="Bankir-Retro" pitchFamily="2" charset="0"/>
              </a:rPr>
              <a:t>приехал в отпуск из лётного училища в небрежно расстёгнутой гимнастёрке. Отец молча взглянул на него, и сын всё понял без слов — мгновенно застегнул пуговицы, как полагается военному</a:t>
            </a:r>
            <a:r>
              <a:rPr lang="ru-RU" dirty="0" smtClean="0">
                <a:latin typeface="Bankir-Retro" pitchFamily="2" charset="0"/>
              </a:rPr>
              <a:t>.</a:t>
            </a:r>
          </a:p>
          <a:p>
            <a:endParaRPr lang="ru-RU" dirty="0">
              <a:latin typeface="Bankir-Retro" pitchFamily="2" charset="0"/>
            </a:endParaRPr>
          </a:p>
          <a:p>
            <a:endParaRPr lang="ru-RU" dirty="0" smtClean="0">
              <a:latin typeface="Bankir-Retro" pitchFamily="2" charset="0"/>
            </a:endParaRPr>
          </a:p>
          <a:p>
            <a:endParaRPr lang="ru-RU" dirty="0">
              <a:latin typeface="Bankir-Retro" pitchFamily="2" charset="0"/>
            </a:endParaRPr>
          </a:p>
        </p:txBody>
      </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124744"/>
            <a:ext cx="3203432"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864" b="9406"/>
          <a:stretch/>
        </p:blipFill>
        <p:spPr bwMode="auto">
          <a:xfrm>
            <a:off x="5323834" y="1417815"/>
            <a:ext cx="3212752" cy="451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826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4279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0"/>
            <a:ext cx="47880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25344"/>
            <a:ext cx="9144000"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919" y="404664"/>
            <a:ext cx="4324138" cy="530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60779" y="760536"/>
            <a:ext cx="4178417" cy="4524315"/>
          </a:xfrm>
          <a:prstGeom prst="rect">
            <a:avLst/>
          </a:prstGeom>
        </p:spPr>
        <p:txBody>
          <a:bodyPr wrap="square">
            <a:spAutoFit/>
          </a:bodyPr>
          <a:lstStyle/>
          <a:p>
            <a:r>
              <a:rPr lang="ru-RU" dirty="0">
                <a:latin typeface="Bankir-Retro" pitchFamily="2" charset="0"/>
              </a:rPr>
              <a:t>Для миллионов людей во всём мире Юрий Гагарин был недосягаемой легендой. А для Анны Тимофеевны и Алексея Ивановича он всегда оставался сыном, который нуждался в их заботе, любви, наставлениях. Родители Юрия Гагарина прожили вместе 50 лет. Они научили сына упорно трудиться, но не кичиться достижениями, быть скромным, честным и отзывчивым. Именно таким первого космонавта Земли навсегда запомнили миллионы людей</a:t>
            </a:r>
            <a:r>
              <a:rPr lang="ru-RU" dirty="0" smtClean="0">
                <a:latin typeface="Bankir-Retro" pitchFamily="2" charset="0"/>
              </a:rPr>
              <a:t>. </a:t>
            </a:r>
          </a:p>
          <a:p>
            <a:endParaRPr lang="ru-RU" dirty="0">
              <a:latin typeface="Bankir-Retro" pitchFamily="2" charset="0"/>
            </a:endParaRPr>
          </a:p>
          <a:p>
            <a:r>
              <a:rPr lang="ru-RU" dirty="0" smtClean="0">
                <a:latin typeface="Bankir-Retro" pitchFamily="2" charset="0"/>
              </a:rPr>
              <a:t>Когда </a:t>
            </a:r>
            <a:r>
              <a:rPr lang="ru-RU" dirty="0">
                <a:latin typeface="Bankir-Retro" pitchFamily="2" charset="0"/>
              </a:rPr>
              <a:t>Юрий решил вступить в брак, они дали ему мудрое родительское напутствие: </a:t>
            </a:r>
            <a:r>
              <a:rPr lang="ru-RU" u="sng" dirty="0">
                <a:latin typeface="Bankir-Retro" pitchFamily="2" charset="0"/>
              </a:rPr>
              <a:t>женись крепко, на всю жизнь, как мы.</a:t>
            </a: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404664"/>
            <a:ext cx="3168352" cy="51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023" y="767675"/>
            <a:ext cx="30194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393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7" y="0"/>
            <a:ext cx="31354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841" y="0"/>
            <a:ext cx="60111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099" y="1142343"/>
            <a:ext cx="4355483" cy="406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 y="6525344"/>
            <a:ext cx="9151175" cy="35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807776"/>
            <a:ext cx="3095302" cy="4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652120" y="1142343"/>
            <a:ext cx="3096344" cy="3970318"/>
          </a:xfrm>
          <a:prstGeom prst="rect">
            <a:avLst/>
          </a:prstGeom>
        </p:spPr>
        <p:txBody>
          <a:bodyPr wrap="square">
            <a:spAutoFit/>
          </a:bodyPr>
          <a:lstStyle/>
          <a:p>
            <a:r>
              <a:rPr lang="ru-RU" dirty="0">
                <a:latin typeface="Bankir-Retro" pitchFamily="2" charset="0"/>
              </a:rPr>
              <a:t>В 1957 году Юрий Гагарин женился на Валентине Ивановне Горячевой. </a:t>
            </a:r>
            <a:endParaRPr lang="ru-RU" dirty="0" smtClean="0">
              <a:latin typeface="Bankir-Retro" pitchFamily="2" charset="0"/>
            </a:endParaRPr>
          </a:p>
          <a:p>
            <a:r>
              <a:rPr lang="ru-RU" dirty="0" smtClean="0">
                <a:latin typeface="Bankir-Retro" pitchFamily="2" charset="0"/>
              </a:rPr>
              <a:t>В </a:t>
            </a:r>
            <a:r>
              <a:rPr lang="ru-RU" dirty="0">
                <a:latin typeface="Bankir-Retro" pitchFamily="2" charset="0"/>
              </a:rPr>
              <a:t>своей книге Валентина Ивановна </a:t>
            </a:r>
            <a:r>
              <a:rPr lang="ru-RU" dirty="0" smtClean="0">
                <a:latin typeface="Bankir-Retro" pitchFamily="2" charset="0"/>
              </a:rPr>
              <a:t>написала, </a:t>
            </a:r>
            <a:r>
              <a:rPr lang="ru-RU" dirty="0">
                <a:latin typeface="Bankir-Retro" pitchFamily="2" charset="0"/>
              </a:rPr>
              <a:t>как накануне свадьбы Юрий сказал ей: «Любовь с первого взгляда — это прекрасно. Но ещё прекраснее — любовь до последнего взгляда». </a:t>
            </a:r>
          </a:p>
          <a:p>
            <a:r>
              <a:rPr lang="ru-RU" dirty="0">
                <a:latin typeface="Bankir-Retro" pitchFamily="2" charset="0"/>
              </a:rPr>
              <a:t>Так и произошло. Валентина Ивановна, пережив мужа на полвека, хранила ему верность до последнего вздоха.</a:t>
            </a:r>
          </a:p>
        </p:txBody>
      </p:sp>
      <p:pic>
        <p:nvPicPr>
          <p:cNvPr id="51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11511"/>
          <a:stretch/>
        </p:blipFill>
        <p:spPr bwMode="auto">
          <a:xfrm>
            <a:off x="1392999" y="1286370"/>
            <a:ext cx="3479684" cy="377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42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7" y="0"/>
            <a:ext cx="31354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841" y="0"/>
            <a:ext cx="60111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 y="6525344"/>
            <a:ext cx="9151175" cy="35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154" y="1046094"/>
            <a:ext cx="5112568" cy="464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582" y="836712"/>
            <a:ext cx="3214430" cy="2031325"/>
          </a:xfrm>
          <a:prstGeom prst="rect">
            <a:avLst/>
          </a:prstGeom>
        </p:spPr>
        <p:txBody>
          <a:bodyPr wrap="square">
            <a:spAutoFit/>
          </a:bodyPr>
          <a:lstStyle/>
          <a:p>
            <a:r>
              <a:rPr lang="ru-RU" dirty="0" smtClean="0">
                <a:latin typeface="Bankir-Retro" pitchFamily="2" charset="0"/>
              </a:rPr>
              <a:t>За два дня до полета в космос Юрий Алексеевич Гагарин написал прощальное письмо своей семье.</a:t>
            </a:r>
            <a:r>
              <a:rPr lang="en-US" dirty="0" smtClean="0">
                <a:latin typeface="Bankir-Retro" pitchFamily="2" charset="0"/>
              </a:rPr>
              <a:t> </a:t>
            </a:r>
            <a:r>
              <a:rPr lang="ru-RU" dirty="0" smtClean="0">
                <a:latin typeface="Bankir-Retro" pitchFamily="2" charset="0"/>
              </a:rPr>
              <a:t>Валентине </a:t>
            </a:r>
            <a:r>
              <a:rPr lang="ru-RU" dirty="0">
                <a:latin typeface="Bankir-Retro" pitchFamily="2" charset="0"/>
              </a:rPr>
              <a:t>Ивановне передали его только после гибели Юрия Алексеевича.</a:t>
            </a:r>
          </a:p>
          <a:p>
            <a:endParaRPr lang="ru-RU" dirty="0">
              <a:latin typeface="Bankir-Retro" pitchFamily="2" charset="0"/>
            </a:endParaRPr>
          </a:p>
        </p:txBody>
      </p:sp>
      <p:sp>
        <p:nvSpPr>
          <p:cNvPr id="5" name="Прямоугольник 4"/>
          <p:cNvSpPr/>
          <p:nvPr/>
        </p:nvSpPr>
        <p:spPr>
          <a:xfrm>
            <a:off x="3596053" y="1104545"/>
            <a:ext cx="5112568" cy="4524315"/>
          </a:xfrm>
          <a:prstGeom prst="rect">
            <a:avLst/>
          </a:prstGeom>
        </p:spPr>
        <p:txBody>
          <a:bodyPr wrap="square">
            <a:spAutoFit/>
          </a:bodyPr>
          <a:lstStyle/>
          <a:p>
            <a:r>
              <a:rPr lang="ru-RU" dirty="0" smtClean="0">
                <a:latin typeface="PF Scandal Pro" pitchFamily="2" charset="0"/>
              </a:rPr>
              <a:t> </a:t>
            </a:r>
            <a:r>
              <a:rPr lang="ru-RU" dirty="0">
                <a:latin typeface="PF Scandal Pro" pitchFamily="2" charset="0"/>
              </a:rPr>
              <a:t>«Если что случится, то прошу вас и в первую очередь тебя, Валюша, не убиваться с горя. Ведь жизнь есть жизнь, и никто не гарантирован, что его завтра не задавит машина. Береги, пожалуйста, наших девочек, люби их, как люблю я. Вырасти из них, пожалуйста, не белоручек, не маменькиных дочек, а настоящих людей, которым ухабы жизни были бы не страшны. Ну а свою личную жизнь устраивай, как подскажет тебе совесть, как посчитаешь нужным. Никаких обязательств я на тебя не накладываю, да и не вправе это делать</a:t>
            </a:r>
            <a:r>
              <a:rPr lang="ru-RU" dirty="0" smtClean="0">
                <a:latin typeface="PF Scandal Pro" pitchFamily="2" charset="0"/>
              </a:rPr>
              <a:t>»</a:t>
            </a:r>
            <a:endParaRPr lang="ru-RU" dirty="0">
              <a:latin typeface="PF Scandal Pro" pitchFamily="2" charset="0"/>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68037"/>
            <a:ext cx="3132841" cy="281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4956"/>
          <a:stretch/>
        </p:blipFill>
        <p:spPr bwMode="auto">
          <a:xfrm>
            <a:off x="69613" y="3043199"/>
            <a:ext cx="2993611" cy="2468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7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0"/>
            <a:ext cx="76683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4756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004" y="764703"/>
            <a:ext cx="4105484" cy="547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983360" y="2348880"/>
            <a:ext cx="3909120" cy="1143000"/>
          </a:xfrm>
        </p:spPr>
        <p:txBody>
          <a:bodyPr/>
          <a:lstStyle/>
          <a:p>
            <a:r>
              <a:rPr lang="ru-RU" dirty="0" smtClean="0"/>
              <a:t>фото</a:t>
            </a:r>
            <a:endParaRPr lang="ru-RU"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25344"/>
            <a:ext cx="9144000" cy="34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a:xfrm>
            <a:off x="5256076" y="1052736"/>
            <a:ext cx="33123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149" y="1085629"/>
            <a:ext cx="380492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52664" y="1859339"/>
            <a:ext cx="3474132" cy="3139321"/>
          </a:xfrm>
          <a:prstGeom prst="rect">
            <a:avLst/>
          </a:prstGeom>
        </p:spPr>
        <p:txBody>
          <a:bodyPr wrap="square">
            <a:spAutoFit/>
          </a:bodyPr>
          <a:lstStyle/>
          <a:p>
            <a:r>
              <a:rPr lang="ru-RU" dirty="0" smtClean="0">
                <a:latin typeface="Bankir-Retro" pitchFamily="2" charset="0"/>
              </a:rPr>
              <a:t>У </a:t>
            </a:r>
            <a:r>
              <a:rPr lang="ru-RU" dirty="0">
                <a:latin typeface="Bankir-Retro" pitchFamily="2" charset="0"/>
              </a:rPr>
              <a:t>Юрия были хорошие тылы, которые обеспечила ему Валентина. Она всю свою жизнь посвятила мужу и детям. Для нее семья — это был весь мир.</a:t>
            </a:r>
          </a:p>
          <a:p>
            <a:r>
              <a:rPr lang="ru-RU" dirty="0">
                <a:latin typeface="Bankir-Retro" pitchFamily="2" charset="0"/>
              </a:rPr>
              <a:t>Когда Юрий Гагарин погиб во время тренировочного полета в 1968 году, ей не было еще и 33 лет. Она была молодой, очень красивой, с длинными косами, талантливой, великолепной хозяйкой. </a:t>
            </a:r>
            <a:endParaRPr lang="ru-RU" dirty="0"/>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5076" y="929225"/>
            <a:ext cx="3814368" cy="495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255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652</Words>
  <Application>Microsoft Office PowerPoint</Application>
  <PresentationFormat>Экран (4:3)</PresentationFormat>
  <Paragraphs>22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От космоса до сердца: Семья, вдохновляющая Гагарина</vt:lpstr>
      <vt:lpstr>Юрий Гагарин родился 9 марта 1934 года в семье Алексея Ивановича и Анны Тимофеевны Гагариных и стал третьим ребёнком. Всего их было четверо. Отец был плотником. Мама работала на молочно-товарной ферме.  Родители Юрия Гагарина играли крайне важную роль в его жизни, во многом способствуя его эрудиции, моральным принципам и стойкости.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фото</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«Женись крепко, на всю жизнь, как мы»</dc:title>
  <cp:lastModifiedBy>Бочкарева Диляра Рустемовна</cp:lastModifiedBy>
  <cp:revision>27</cp:revision>
  <dcterms:modified xsi:type="dcterms:W3CDTF">2024-02-29T11:08:18Z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