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57" r:id="rId4"/>
    <p:sldId id="258" r:id="rId5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28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howGuides="1">
      <p:cViewPr varScale="1">
        <p:scale>
          <a:sx n="98" d="100"/>
          <a:sy n="98" d="100"/>
        </p:scale>
        <p:origin x="-1451" y="-82"/>
      </p:cViewPr>
      <p:guideLst>
        <p:guide orient="horz" pos="2148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7DBA1-55FF-4229-9AAF-934EE579BB02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FACC6-8689-4341-B56D-6F664AA242B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FACC6-8689-4341-B56D-6F664AA242B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B1B0-03F9-44F1-B7DF-85CC591A291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5897-A6F3-4184-B4E4-F01BDBB8C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B1B0-03F9-44F1-B7DF-85CC591A291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5897-A6F3-4184-B4E4-F01BDBB8C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B1B0-03F9-44F1-B7DF-85CC591A291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5897-A6F3-4184-B4E4-F01BDBB8C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B1B0-03F9-44F1-B7DF-85CC591A291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5897-A6F3-4184-B4E4-F01BDBB8C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B1B0-03F9-44F1-B7DF-85CC591A291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5897-A6F3-4184-B4E4-F01BDBB8C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B1B0-03F9-44F1-B7DF-85CC591A291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5897-A6F3-4184-B4E4-F01BDBB8C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B1B0-03F9-44F1-B7DF-85CC591A2916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5897-A6F3-4184-B4E4-F01BDBB8C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B1B0-03F9-44F1-B7DF-85CC591A2916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5897-A6F3-4184-B4E4-F01BDBB8C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B1B0-03F9-44F1-B7DF-85CC591A2916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5897-A6F3-4184-B4E4-F01BDBB8C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B1B0-03F9-44F1-B7DF-85CC591A291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5897-A6F3-4184-B4E4-F01BDBB8C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B1B0-03F9-44F1-B7DF-85CC591A291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5897-A6F3-4184-B4E4-F01BDBB8C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AB1B0-03F9-44F1-B7DF-85CC591A291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85897-A6F3-4184-B4E4-F01BDBB8C81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895" cy="691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60" y="404495"/>
            <a:ext cx="8813165" cy="256921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i="1" dirty="0" smtClean="0">
                <a:latin typeface="Segoe Script" panose="030B0504020000000003" pitchFamily="66" charset="0"/>
              </a:rPr>
              <a:t>«Об руку смело идем мы вперед,</a:t>
            </a:r>
            <a:br>
              <a:rPr lang="ru-RU" sz="2800" i="1" dirty="0" smtClean="0">
                <a:latin typeface="Segoe Script" panose="030B0504020000000003" pitchFamily="66" charset="0"/>
              </a:rPr>
            </a:br>
            <a:r>
              <a:rPr lang="ru-RU" sz="2800" i="1" dirty="0" smtClean="0">
                <a:latin typeface="Segoe Script" panose="030B0504020000000003" pitchFamily="66" charset="0"/>
              </a:rPr>
              <a:t>Крепкую веру храня.</a:t>
            </a:r>
            <a:br>
              <a:rPr lang="ru-RU" sz="2800" i="1" dirty="0" smtClean="0">
                <a:latin typeface="Segoe Script" panose="030B0504020000000003" pitchFamily="66" charset="0"/>
              </a:rPr>
            </a:br>
            <a:r>
              <a:rPr lang="ru-RU" sz="2800" i="1" dirty="0" smtClean="0">
                <a:latin typeface="Segoe Script" panose="030B0504020000000003" pitchFamily="66" charset="0"/>
              </a:rPr>
              <a:t>Рано иль поздно, а все же взойдет</a:t>
            </a:r>
            <a:br>
              <a:rPr lang="ru-RU" sz="2800" i="1" dirty="0" smtClean="0">
                <a:latin typeface="Segoe Script" panose="030B0504020000000003" pitchFamily="66" charset="0"/>
              </a:rPr>
            </a:br>
            <a:r>
              <a:rPr lang="ru-RU" sz="2800" i="1" dirty="0" smtClean="0">
                <a:latin typeface="Segoe Script" panose="030B0504020000000003" pitchFamily="66" charset="0"/>
              </a:rPr>
              <a:t>Русского счастья заря.</a:t>
            </a:r>
            <a:br>
              <a:rPr lang="ru-RU" sz="2800" i="1" dirty="0" smtClean="0">
                <a:latin typeface="Segoe Script" panose="030B0504020000000003" pitchFamily="66" charset="0"/>
              </a:rPr>
            </a:br>
            <a:r>
              <a:rPr lang="ru-RU" sz="2800" i="1" dirty="0" smtClean="0">
                <a:latin typeface="Segoe Script" panose="030B0504020000000003" pitchFamily="66" charset="0"/>
              </a:rPr>
              <a:t>Если же нам суждено не дойти,</a:t>
            </a:r>
            <a:br>
              <a:rPr lang="ru-RU" sz="2800" i="1" dirty="0" smtClean="0">
                <a:latin typeface="Segoe Script" panose="030B0504020000000003" pitchFamily="66" charset="0"/>
              </a:rPr>
            </a:br>
            <a:r>
              <a:rPr lang="ru-RU" sz="2800" i="1" dirty="0" smtClean="0">
                <a:latin typeface="Segoe Script" panose="030B0504020000000003" pitchFamily="66" charset="0"/>
              </a:rPr>
              <a:t>Оба погибнем на честном пути...»</a:t>
            </a:r>
            <a:endParaRPr lang="ru-RU" sz="2800" i="1" dirty="0" smtClean="0">
              <a:latin typeface="Segoe Script" panose="030B0504020000000003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965" y="3140710"/>
            <a:ext cx="5399405" cy="1752600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Стихотворение Павла Петровича Бажова к супруге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400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60" y="188595"/>
            <a:ext cx="4063365" cy="41998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Примечательно</a:t>
            </a:r>
            <a:r>
              <a:rPr lang="ru-RU" sz="2000" dirty="0">
                <a:latin typeface="Bahnschrift Light SemiCondensed" panose="020B0502040204020203" pitchFamily="34" charset="0"/>
              </a:rPr>
              <a:t>, что отец всегда общался со своими детьми как со взрослыми людьми и никогда не уходил от разговора, даже когда было очень мало свободного времени. </a:t>
            </a:r>
            <a:endParaRPr lang="ru-RU" sz="2000" dirty="0" smtClean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endParaRPr lang="ru-RU" sz="2000" dirty="0" smtClean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Впоследствии </a:t>
            </a:r>
            <a:r>
              <a:rPr lang="ru-RU" sz="2000" dirty="0">
                <a:latin typeface="Bahnschrift Light SemiCondensed" panose="020B0502040204020203" pitchFamily="34" charset="0"/>
              </a:rPr>
              <a:t>его младшая дочь Ариадна в своей книге воспоминаний «Глазами дочери» отметит следующее: </a:t>
            </a:r>
            <a:r>
              <a:rPr lang="ru-RU" sz="2000" dirty="0" smtClean="0">
                <a:latin typeface="Segoe Script" panose="030B0504020000000003" pitchFamily="66" charset="0"/>
              </a:rPr>
              <a:t>«</a:t>
            </a:r>
            <a:r>
              <a:rPr lang="ru-RU" sz="2000" dirty="0">
                <a:latin typeface="Segoe Script" panose="030B0504020000000003" pitchFamily="66" charset="0"/>
              </a:rPr>
              <a:t>Умение все знать о своих близких было удивительной особенностью отца. Он всегда был больше всех занят, но у него хватало душевной чуткости быть в курсе забот, радостей и огорчений каждого».</a:t>
            </a:r>
            <a:endParaRPr lang="ru-RU" sz="2000" dirty="0">
              <a:latin typeface="Segoe Script" panose="030B0504020000000003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8"/>
          <a:stretch>
            <a:fillRect/>
          </a:stretch>
        </p:blipFill>
        <p:spPr bwMode="auto">
          <a:xfrm flipH="1">
            <a:off x="4356100" y="1556385"/>
            <a:ext cx="4667250" cy="28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4000" cy="688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995" y="1045845"/>
            <a:ext cx="3961130" cy="3471545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Но</a:t>
            </a:r>
            <a:r>
              <a:rPr lang="ru-RU" sz="2000" dirty="0">
                <a:latin typeface="Bahnschrift Light SemiCondensed" panose="020B0502040204020203" pitchFamily="34" charset="0"/>
              </a:rPr>
              <a:t>, как бы ни старались супруги сохранить в своем мире счастье и любовь, и в их семье познали ужас потери любимого человека</a:t>
            </a:r>
            <a:r>
              <a:rPr lang="ru-RU" sz="2000" dirty="0" smtClean="0">
                <a:latin typeface="Bahnschrift Light SemiCondensed" panose="020B0502040204020203" pitchFamily="34" charset="0"/>
              </a:rPr>
              <a:t>.</a:t>
            </a:r>
            <a:endParaRPr lang="ru-RU" sz="2000" dirty="0" smtClean="0">
              <a:latin typeface="Bahnschrift Light SemiCondensed" panose="020B0502040204020203" pitchFamily="34" charset="0"/>
            </a:endParaRPr>
          </a:p>
          <a:p>
            <a:pPr marL="0" indent="0" algn="l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Юный </a:t>
            </a:r>
            <a:r>
              <a:rPr lang="ru-RU" sz="2000" dirty="0">
                <a:latin typeface="Bahnschrift Light SemiCondensed" panose="020B0502040204020203" pitchFamily="34" charset="0"/>
              </a:rPr>
              <a:t>сын Алексей погиб на заводе </a:t>
            </a:r>
            <a:r>
              <a:rPr lang="ru-RU" sz="2000" dirty="0" smtClean="0">
                <a:latin typeface="Bahnschrift Light SemiCondensed" panose="020B0502040204020203" pitchFamily="34" charset="0"/>
              </a:rPr>
              <a:t>в 1935 году в </a:t>
            </a:r>
            <a:r>
              <a:rPr lang="ru-RU" sz="2000" dirty="0">
                <a:latin typeface="Bahnschrift Light SemiCondensed" panose="020B0502040204020203" pitchFamily="34" charset="0"/>
              </a:rPr>
              <a:t>результате несчастного случая. Семья тяжело перенесла утрату, но вынуждена была смириться с жестокой судьбой.</a:t>
            </a:r>
            <a:endParaRPr lang="ru-RU" sz="2000" dirty="0">
              <a:latin typeface="Bahnschrift Light SemiCondensed" panose="020B05020402040202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34623" r="54647" b="24080"/>
          <a:stretch>
            <a:fillRect/>
          </a:stretch>
        </p:blipFill>
        <p:spPr bwMode="auto">
          <a:xfrm>
            <a:off x="5076190" y="908685"/>
            <a:ext cx="3620135" cy="360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"/>
            <a:ext cx="9144000" cy="688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05" y="795638"/>
            <a:ext cx="3888432" cy="2583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Bahnschrift Light SemiCondensed" panose="020B0502040204020203" pitchFamily="34" charset="0"/>
              </a:rPr>
              <a:t>Местные жители Кашина, где венчался писатель, помнят и чтут Бажова. В деревне есть улица Бажова-Иваницкой, а в 2004 году у въезда в деревню в память о венчании Бажова был поставлен памятный знак «Камень двух колец». </a:t>
            </a:r>
            <a:endParaRPr lang="ru-RU" sz="2000" dirty="0">
              <a:latin typeface="Bahnschrift Light SemiCondensed" panose="020B0502040204020203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11692" r="10923" b="13308"/>
          <a:stretch>
            <a:fillRect/>
          </a:stretch>
        </p:blipFill>
        <p:spPr bwMode="auto">
          <a:xfrm>
            <a:off x="683568" y="3646919"/>
            <a:ext cx="4237687" cy="277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 b="9116"/>
          <a:stretch>
            <a:fillRect/>
          </a:stretch>
        </p:blipFill>
        <p:spPr bwMode="auto">
          <a:xfrm>
            <a:off x="4978787" y="692696"/>
            <a:ext cx="3933618" cy="268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73207" y="3357535"/>
            <a:ext cx="1842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Деревня Кашина</a:t>
            </a:r>
            <a:endParaRPr lang="ru-RU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705" y="4077335"/>
            <a:ext cx="5558790" cy="2764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Брак </a:t>
            </a:r>
            <a:r>
              <a:rPr lang="ru-RU" sz="2000" dirty="0">
                <a:latin typeface="Bahnschrift Light SemiCondensed" panose="020B0502040204020203" pitchFamily="34" charset="0"/>
              </a:rPr>
              <a:t>писателя и его супруги Валентины Иваницкой считается символом чистой и крепкой любви. Поэтому по традиции местные молодожены приезжают к этому камню отдать дань уважения вечной любви и загадать, чтобы их союз стал таким же </a:t>
            </a:r>
            <a:r>
              <a:rPr lang="ru-RU" sz="2000" dirty="0" smtClean="0">
                <a:latin typeface="Bahnschrift Light SemiCondensed" panose="020B0502040204020203" pitchFamily="34" charset="0"/>
              </a:rPr>
              <a:t>крепким.</a:t>
            </a:r>
            <a:endParaRPr lang="ru-RU" sz="2000" dirty="0" smtClean="0">
              <a:latin typeface="Bahnschrift Light SemiCondensed" panose="020B0502040204020203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b="7701"/>
          <a:stretch>
            <a:fillRect/>
          </a:stretch>
        </p:blipFill>
        <p:spPr bwMode="auto">
          <a:xfrm>
            <a:off x="4067810" y="908685"/>
            <a:ext cx="4229735" cy="300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Content Placeholder 99"/>
          <p:cNvPicPr>
            <a:picLocks noChangeAspect="1"/>
          </p:cNvPicPr>
          <p:nvPr>
            <p:ph sz="half" idx="2"/>
          </p:nvPr>
        </p:nvPicPr>
        <p:blipFill>
          <a:blip r:embed="rId3"/>
          <a:srcRect l="8148" t="1492" r="2741" b="28130"/>
          <a:stretch>
            <a:fillRect/>
          </a:stretch>
        </p:blipFill>
        <p:spPr>
          <a:xfrm>
            <a:off x="395605" y="548640"/>
            <a:ext cx="3034665" cy="3383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4345" y="1484630"/>
            <a:ext cx="3347085" cy="32124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27 января 1879 года  в небольшом городке Сысерти Екатеринбургского уезда Пермской губернии в простой семье, далекой от мира культуры и искусства, появился на свет будущий известный писатель- </a:t>
            </a:r>
            <a:endParaRPr lang="ru-RU" sz="2000" dirty="0" smtClean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Павел Петрович Бажов</a:t>
            </a:r>
            <a:endParaRPr lang="ru-RU" sz="2000" dirty="0">
              <a:latin typeface="Bahnschrift Light SemiCondensed" panose="020B0502040204020203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" y="908685"/>
            <a:ext cx="3225165" cy="462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315" y="3500755"/>
            <a:ext cx="6109970" cy="28981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Отец мальчика, </a:t>
            </a:r>
            <a:r>
              <a:rPr lang="ru-RU" sz="2000" b="1" dirty="0" smtClean="0">
                <a:latin typeface="Bahnschrift Light SemiCondensed" panose="020B0502040204020203" pitchFamily="34" charset="0"/>
              </a:rPr>
              <a:t>Петр Бажов</a:t>
            </a:r>
            <a:r>
              <a:rPr lang="ru-RU" sz="2000" dirty="0" smtClean="0">
                <a:latin typeface="Bahnschrift Light SemiCondensed" panose="020B0502040204020203" pitchFamily="34" charset="0"/>
              </a:rPr>
              <a:t>, несмотря на высокую квалификацию в своей сфере деятельности (сельское хозяйство), был любителем, как говорится, «выпить лишнего»,     </a:t>
            </a:r>
            <a:r>
              <a:rPr lang="ru-RU" sz="2000" dirty="0" smtClean="0">
                <a:latin typeface="Bahnschrift Light SemiCondensed" panose="020B0502040204020203" pitchFamily="34" charset="0"/>
                <a:sym typeface="+mn-ea"/>
              </a:rPr>
              <a:t>а потому семья перебивалась случайными заработками и в основном существовала на средства, вырученные от поделок матери</a:t>
            </a:r>
            <a:r>
              <a:rPr lang="ru-RU" sz="2000" i="1" dirty="0" smtClean="0">
                <a:latin typeface="Bahnschrift Light SemiCondensed" panose="020B0502040204020203" pitchFamily="34" charset="0"/>
                <a:sym typeface="+mn-ea"/>
              </a:rPr>
              <a:t> </a:t>
            </a:r>
            <a:r>
              <a:rPr lang="ru-RU" sz="2000" b="1" dirty="0" smtClean="0">
                <a:latin typeface="Bahnschrift Light SemiCondensed" panose="020B0502040204020203" pitchFamily="34" charset="0"/>
                <a:sym typeface="+mn-ea"/>
              </a:rPr>
              <a:t>Августы </a:t>
            </a:r>
            <a:r>
              <a:rPr lang="ru-RU" sz="2000" b="1" dirty="0" err="1" smtClean="0">
                <a:latin typeface="Bahnschrift Light SemiCondensed" panose="020B0502040204020203" pitchFamily="34" charset="0"/>
                <a:sym typeface="+mn-ea"/>
              </a:rPr>
              <a:t>Осинцовой</a:t>
            </a:r>
            <a:r>
              <a:rPr lang="ru-RU" sz="2000" dirty="0" smtClean="0">
                <a:latin typeface="Bahnschrift Light SemiCondensed" panose="020B0502040204020203" pitchFamily="34" charset="0"/>
                <a:sym typeface="+mn-ea"/>
              </a:rPr>
              <a:t>. Она была выходцем из среды польских земледельцев и отличалась высоким трудолюбием.</a:t>
            </a:r>
            <a:endParaRPr lang="ru-RU" sz="2000" dirty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endParaRPr lang="ru-RU" sz="2000" dirty="0">
              <a:latin typeface="Bahnschrift Light SemiCondensed" panose="020B05020402040202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5397" r="8680" b="24263"/>
          <a:stretch>
            <a:fillRect/>
          </a:stretch>
        </p:blipFill>
        <p:spPr bwMode="auto">
          <a:xfrm flipH="1">
            <a:off x="2267585" y="116205"/>
            <a:ext cx="5231765" cy="337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5" y="5715"/>
            <a:ext cx="91973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5" y="1489864"/>
            <a:ext cx="5256584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Именно на плечи матери выпало вести домашнее хозяйство, воспитывать сына и еще успевать рукодельничать по вечерам. </a:t>
            </a:r>
            <a:endParaRPr lang="ru-RU" sz="2000" dirty="0" smtClean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Павел воспитывался в семье, где его очень любили родители. Они буквально потакали любым его желаниям. Однако он не злоупотреблял этим и рос прилежным и любознательным мальчиком, отличался прекрасной успеваемостью.</a:t>
            </a:r>
            <a:endParaRPr lang="ru-RU" sz="2000" dirty="0">
              <a:latin typeface="Bahnschrift Light SemiCondensed" panose="020B0502040204020203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4790" r="17450" b="37184"/>
          <a:stretch>
            <a:fillRect/>
          </a:stretch>
        </p:blipFill>
        <p:spPr bwMode="auto">
          <a:xfrm>
            <a:off x="5652120" y="836330"/>
            <a:ext cx="3161356" cy="360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5" y="-20955"/>
            <a:ext cx="9231630" cy="694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434715"/>
            <a:ext cx="6036310" cy="25615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Позже, окончив семинарию, он преподавал русский, церковнославянский и литературу в Екатеринбургском епархиальном женском училище.</a:t>
            </a:r>
            <a:endParaRPr lang="ru-RU" sz="2000" dirty="0" smtClean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Молодой и красивый педагог покорил сердца многих юных учениц, однако никогда в общении с ними он не позволял   и намека на            какие-либо вольности. Павел Петрович всегда держал дистанцию и на уроках был очень строг.</a:t>
            </a:r>
            <a:endParaRPr lang="ru-RU" sz="2000" dirty="0" smtClean="0">
              <a:latin typeface="Bahnschrift Light SemiCondensed" panose="020B0502040204020203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6" y="389455"/>
            <a:ext cx="3082395" cy="410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25926" r="6245" b="7357"/>
          <a:stretch>
            <a:fillRect/>
          </a:stretch>
        </p:blipFill>
        <p:spPr bwMode="auto">
          <a:xfrm>
            <a:off x="251267" y="389113"/>
            <a:ext cx="528916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75750" cy="691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250"/>
            <a:ext cx="6899275" cy="1417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Одна из его учениц, Валя Иваницкая, как и ее подружки, не раз получала замечания за свои школьные сочинения, который педагог нещадно критиковал. Ведь он так любил русский язык и требовал к нему такого же трепетного отношения!</a:t>
            </a:r>
            <a:endParaRPr lang="ru-RU" sz="2000" dirty="0" smtClean="0">
              <a:latin typeface="Bahnschrift Light SemiCondensed" panose="020B0502040204020203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" y="2133233"/>
            <a:ext cx="5051162" cy="328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480" y="1845310"/>
            <a:ext cx="3818255" cy="11049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sz="2000" dirty="0" smtClean="0">
                <a:latin typeface="Bahnschrift Light SemiCondensed" panose="020B0502040204020203" pitchFamily="34" charset="0"/>
              </a:rPr>
              <a:t>Только после того, как Валентина окончила училище, педагог признался ей в своих чувствах и решился сделать предложение. Та согласилась, ведь Павел Петрович ей тоже, как оказалось, давно нравился, хотя и был почти вдвое ее старше.</a:t>
            </a:r>
            <a:endParaRPr lang="ru-RU" sz="2000" dirty="0"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5" y="0"/>
            <a:ext cx="9178925" cy="68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315" y="3209925"/>
            <a:ext cx="5460365" cy="26403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Венчались они в селе Кашина, в храме святителя Николая. В архивах </a:t>
            </a:r>
            <a:r>
              <a:rPr lang="ru-RU" sz="2000" dirty="0" err="1" smtClean="0">
                <a:latin typeface="Bahnschrift Light SemiCondensed" panose="020B0502040204020203" pitchFamily="34" charset="0"/>
              </a:rPr>
              <a:t>Богдановичского</a:t>
            </a:r>
            <a:r>
              <a:rPr lang="ru-RU" sz="2000" dirty="0" smtClean="0">
                <a:latin typeface="Bahnschrift Light SemiCondensed" panose="020B0502040204020203" pitchFamily="34" charset="0"/>
              </a:rPr>
              <a:t> </a:t>
            </a:r>
            <a:r>
              <a:rPr lang="ru-RU" sz="2000" dirty="0" err="1" smtClean="0">
                <a:latin typeface="Bahnschrift Light SemiCondensed" panose="020B0502040204020203" pitchFamily="34" charset="0"/>
              </a:rPr>
              <a:t>ЗАГСа</a:t>
            </a:r>
            <a:r>
              <a:rPr lang="ru-RU" sz="2000" dirty="0" smtClean="0">
                <a:latin typeface="Bahnschrift Light SemiCondensed" panose="020B0502040204020203" pitchFamily="34" charset="0"/>
              </a:rPr>
              <a:t> до сих пор сохранилась запись:         </a:t>
            </a:r>
            <a:r>
              <a:rPr lang="ru-RU" sz="2000" dirty="0" smtClean="0">
                <a:latin typeface="Segoe Script" panose="030B0504020000000003" pitchFamily="66" charset="0"/>
              </a:rPr>
              <a:t>«Преподаватель екатеринбургского епархиального училища П.П. Бажов, православный, 32 лет, первым браком обвенчан с псаломщицкой дочерью, девицей Валентиной Александровной Иваницкой, 19 лет».</a:t>
            </a:r>
            <a:endParaRPr lang="ru-RU" sz="2000" dirty="0" smtClean="0">
              <a:latin typeface="Segoe Script" panose="030B0504020000000003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3961" r="2678" b="11975"/>
          <a:stretch>
            <a:fillRect/>
          </a:stretch>
        </p:blipFill>
        <p:spPr bwMode="auto">
          <a:xfrm>
            <a:off x="4643755" y="321310"/>
            <a:ext cx="4100195" cy="281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5" t="-23843" r="53926" b="27017"/>
          <a:stretch>
            <a:fillRect/>
          </a:stretch>
        </p:blipFill>
        <p:spPr bwMode="auto">
          <a:xfrm>
            <a:off x="467544" y="-674978"/>
            <a:ext cx="2896176" cy="380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5" y="-40640"/>
            <a:ext cx="9205595" cy="690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162" y="1844685"/>
            <a:ext cx="4752528" cy="2708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После бракосочетания счастливые молодожены уехали в отдыхать в Крым.</a:t>
            </a:r>
            <a:endParaRPr lang="ru-RU" sz="2000" dirty="0" smtClean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Так началась эпоха их взаимной, безраздельной любви, которая длилась около 40 лет. Писатель не раз говорил и детям, и друзьям, что </a:t>
            </a:r>
            <a:r>
              <a:rPr lang="ru-RU" sz="2000" dirty="0" err="1" smtClean="0">
                <a:latin typeface="Bahnschrift Light SemiCondensed" panose="020B0502040204020203" pitchFamily="34" charset="0"/>
              </a:rPr>
              <a:t>Валенька</a:t>
            </a:r>
            <a:r>
              <a:rPr lang="ru-RU" sz="2000" dirty="0" smtClean="0">
                <a:latin typeface="Bahnschrift Light SemiCondensed" panose="020B0502040204020203" pitchFamily="34" charset="0"/>
              </a:rPr>
              <a:t> – единственная любовь в его жизни. Он была ему и любящей женой, и поддержкой, и верным товарищем.</a:t>
            </a:r>
            <a:endParaRPr lang="ru-RU" sz="2000" dirty="0" smtClean="0">
              <a:latin typeface="Bahnschrift Light SemiCondensed" panose="020B0502040204020203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0" t="5437" r="1286" b="3380"/>
          <a:stretch>
            <a:fillRect/>
          </a:stretch>
        </p:blipFill>
        <p:spPr bwMode="auto">
          <a:xfrm>
            <a:off x="5868144" y="548680"/>
            <a:ext cx="2812211" cy="382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5" y="-40640"/>
            <a:ext cx="9205595" cy="690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3874" y="548704"/>
            <a:ext cx="3888432" cy="2088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Bahnschrift Light SemiCondensed" panose="020B0502040204020203" pitchFamily="34" charset="0"/>
              </a:rPr>
              <a:t>Этот брачный союз стал для обоих супругом единственным. В крепкой и счастливой семье появилось на свет семеро детей. Однако из-за болезней три младенца умерли вскоре после рождения, а выходить и воспитать родители смогли лишь четверых.</a:t>
            </a:r>
            <a:endParaRPr lang="ru-RU" sz="2000" dirty="0" smtClean="0">
              <a:latin typeface="Bahnschrift Light SemiCondensed" panose="020B0502040204020203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44450"/>
            <a:ext cx="4464685" cy="359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560" y="3643630"/>
            <a:ext cx="6115685" cy="23850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sz="2000" b="1" dirty="0" smtClean="0">
                <a:latin typeface="Bahnschrift Light SemiCondensed" panose="020B0502040204020203" pitchFamily="34" charset="0"/>
              </a:rPr>
              <a:t>Ольга</a:t>
            </a:r>
            <a:r>
              <a:rPr lang="ru-RU" sz="2000" dirty="0" smtClean="0">
                <a:latin typeface="Bahnschrift Light SemiCondensed" panose="020B0502040204020203" pitchFamily="34" charset="0"/>
              </a:rPr>
              <a:t>, </a:t>
            </a:r>
            <a:r>
              <a:rPr lang="ru-RU" sz="2000" b="1" dirty="0" smtClean="0">
                <a:latin typeface="Bahnschrift Light SemiCondensed" panose="020B0502040204020203" pitchFamily="34" charset="0"/>
              </a:rPr>
              <a:t>Елена</a:t>
            </a:r>
            <a:r>
              <a:rPr lang="ru-RU" sz="2000" dirty="0" smtClean="0">
                <a:latin typeface="Bahnschrift Light SemiCondensed" panose="020B0502040204020203" pitchFamily="34" charset="0"/>
              </a:rPr>
              <a:t>, </a:t>
            </a:r>
            <a:r>
              <a:rPr lang="ru-RU" sz="2000" b="1" dirty="0" smtClean="0">
                <a:latin typeface="Bahnschrift Light SemiCondensed" panose="020B0502040204020203" pitchFamily="34" charset="0"/>
              </a:rPr>
              <a:t>Алексей</a:t>
            </a:r>
            <a:r>
              <a:rPr lang="ru-RU" sz="2000" dirty="0" smtClean="0">
                <a:latin typeface="Bahnschrift Light SemiCondensed" panose="020B0502040204020203" pitchFamily="34" charset="0"/>
              </a:rPr>
              <a:t> и </a:t>
            </a:r>
            <a:r>
              <a:rPr lang="ru-RU" sz="2000" b="1" dirty="0" smtClean="0">
                <a:latin typeface="Bahnschrift Light SemiCondensed" panose="020B0502040204020203" pitchFamily="34" charset="0"/>
              </a:rPr>
              <a:t>Ариадна</a:t>
            </a:r>
            <a:r>
              <a:rPr lang="ru-RU" sz="2000" dirty="0" smtClean="0">
                <a:latin typeface="Bahnschrift Light SemiCondensed" panose="020B0502040204020203" pitchFamily="34" charset="0"/>
              </a:rPr>
              <a:t> росли в атмосфере дружбы, любви и взаимного уважения. По словам очевидцев, Павел называл свою супругу исключительно ласковыми аналогами имени. А перед любым уходом из дома он всегда ее целовал. И если в спешке забывал это сделать, то всегда возвращался, несмотря на возможность срыва предстоящей важной встречи.</a:t>
            </a:r>
            <a:endParaRPr lang="ru-RU" sz="2000" dirty="0"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4339</Words>
  <Application>WPS Presentation</Application>
  <PresentationFormat>Экран (4:3)</PresentationFormat>
  <Paragraphs>42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Segoe Script</vt:lpstr>
      <vt:lpstr>Bahnschrift Light SemiCondensed</vt:lpstr>
      <vt:lpstr>Calibri</vt:lpstr>
      <vt:lpstr>Microsoft YaHei</vt:lpstr>
      <vt:lpstr>Arial Unicode MS</vt:lpstr>
      <vt:lpstr>Тема Office</vt:lpstr>
      <vt:lpstr>«Об руку смело идем мы вперед, Крепкую веру храня. Рано иль поздно, а все же взойдет Русского счастья заря. Если же нам суждено не дойти, Оба погибнем на честном пути...»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Соколова Ирина Владимировна</dc:creator>
  <cp:lastModifiedBy>sokolova.iv</cp:lastModifiedBy>
  <cp:revision>14</cp:revision>
  <dcterms:created xsi:type="dcterms:W3CDTF">2024-01-31T13:33:00Z</dcterms:created>
  <dcterms:modified xsi:type="dcterms:W3CDTF">2024-02-05T10:14:30Z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481C793D54694086A718A31C11FB347B_12</vt:lpwstr>
  </property>
  <property fmtid="{D5CDD505-2E9C-101B-9397-08002B2CF9AE}" pid="3" name="KSOProductBuildVer">
    <vt:lpwstr>1049-12.2.0.13431</vt:lpwstr>
  </property>
</Properties>
</file>