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Quando" charset="0"/>
      <p:regular r:id="rId17"/>
    </p:embeddedFont>
    <p:embeddedFont>
      <p:font typeface="Source Sans Pro Bold" charset="0"/>
      <p:regular r:id="rId18"/>
    </p:embeddedFont>
    <p:embeddedFont>
      <p:font typeface="Source Sans Pro" charset="0"/>
      <p:regular r:id="rId19"/>
    </p:embeddedFont>
    <p:embeddedFont>
      <p:font typeface="Arimo" charset="0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8" d="100"/>
          <a:sy n="48" d="100"/>
        </p:scale>
        <p:origin x="-7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t="12500" b="125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15991" y="2874457"/>
            <a:ext cx="15326155" cy="502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11000" spc="-165">
                <a:solidFill>
                  <a:srgbClr val="FFCE4C"/>
                </a:solidFill>
                <a:latin typeface="Quando"/>
              </a:rPr>
              <a:t>БАЙКАЛ - БЕСЦЕННЫЙ ДАР ПРИРОДЫ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11754" y="578139"/>
            <a:ext cx="15134628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FFCE4C"/>
                </a:solidFill>
                <a:latin typeface="Source Sans Pro Bold"/>
              </a:rPr>
              <a:t>22 МАРТА - ВСЕМИРНЫЙ  ДЕНЬ ВОДНЫХ РЕСУРСОВ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450284" y="8816340"/>
            <a:ext cx="9387432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 dirty="0">
                <a:solidFill>
                  <a:srgbClr val="FFCE4C"/>
                </a:solidFill>
                <a:latin typeface="Source Sans Pro"/>
              </a:rPr>
              <a:t> </a:t>
            </a:r>
            <a:r>
              <a:rPr lang="en-US" sz="4700" dirty="0" err="1">
                <a:solidFill>
                  <a:srgbClr val="FFCE4C"/>
                </a:solidFill>
                <a:latin typeface="Arimo" charset="0"/>
                <a:ea typeface="Arimo" charset="0"/>
                <a:cs typeface="Arimo" charset="0"/>
              </a:rPr>
              <a:t>Библиотека</a:t>
            </a:r>
            <a:r>
              <a:rPr lang="en-US" sz="4700" dirty="0">
                <a:solidFill>
                  <a:srgbClr val="FFCE4C"/>
                </a:solidFill>
                <a:latin typeface="Arimo" charset="0"/>
                <a:ea typeface="Arimo" charset="0"/>
                <a:cs typeface="Arimo" charset="0"/>
              </a:rPr>
              <a:t> КГЭУ </a:t>
            </a:r>
            <a:r>
              <a:rPr lang="en-US" sz="4700" dirty="0" err="1">
                <a:solidFill>
                  <a:srgbClr val="FFCE4C"/>
                </a:solidFill>
                <a:latin typeface="Arimo" charset="0"/>
                <a:ea typeface="Arimo" charset="0"/>
                <a:cs typeface="Arimo" charset="0"/>
              </a:rPr>
              <a:t>представляет</a:t>
            </a:r>
            <a:endParaRPr lang="en-US" sz="4700" dirty="0">
              <a:solidFill>
                <a:srgbClr val="FFCE4C"/>
              </a:solidFill>
              <a:latin typeface="Arimo" charset="0"/>
              <a:ea typeface="Arimo" charset="0"/>
              <a:cs typeface="Arimo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174"/>
    </mc:Choice>
    <mc:Fallback>
      <p:transition spd="slow" advTm="417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9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93048" y="207455"/>
            <a:ext cx="17901905" cy="9872089"/>
          </a:xfrm>
          <a:prstGeom prst="rect">
            <a:avLst/>
          </a:prstGeom>
          <a:solidFill>
            <a:srgbClr val="FFCE4C"/>
          </a:solidFill>
        </p:spPr>
      </p:sp>
      <p:grpSp>
        <p:nvGrpSpPr>
          <p:cNvPr id="3" name="Group 3"/>
          <p:cNvGrpSpPr/>
          <p:nvPr/>
        </p:nvGrpSpPr>
        <p:grpSpPr>
          <a:xfrm>
            <a:off x="10216071" y="201709"/>
            <a:ext cx="7878882" cy="9883582"/>
            <a:chOff x="0" y="0"/>
            <a:chExt cx="10505176" cy="13178109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/>
            <a:srcRect t="2941" b="2941"/>
            <a:stretch>
              <a:fillRect/>
            </a:stretch>
          </p:blipFill>
          <p:spPr>
            <a:xfrm>
              <a:off x="0" y="0"/>
              <a:ext cx="10505176" cy="652555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print"/>
            <a:srcRect t="2941" b="2941"/>
            <a:stretch>
              <a:fillRect/>
            </a:stretch>
          </p:blipFill>
          <p:spPr>
            <a:xfrm>
              <a:off x="0" y="6652554"/>
              <a:ext cx="10505176" cy="6525554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520139" y="329895"/>
            <a:ext cx="9096851" cy="5848412"/>
            <a:chOff x="0" y="0"/>
            <a:chExt cx="12129135" cy="7797883"/>
          </a:xfrm>
        </p:grpSpPr>
        <p:sp>
          <p:nvSpPr>
            <p:cNvPr id="7" name="TextBox 7"/>
            <p:cNvSpPr txBox="1"/>
            <p:nvPr/>
          </p:nvSpPr>
          <p:spPr>
            <a:xfrm>
              <a:off x="0" y="-19050"/>
              <a:ext cx="12069682" cy="34180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34"/>
                </a:lnSpc>
              </a:pPr>
              <a:r>
                <a:rPr lang="en-US" sz="5584">
                  <a:solidFill>
                    <a:srgbClr val="0C3954"/>
                  </a:solidFill>
                  <a:latin typeface="Arimo"/>
                </a:rPr>
                <a:t>Растительный и животный мир</a:t>
              </a:r>
            </a:p>
            <a:p>
              <a:pPr algn="ctr">
                <a:lnSpc>
                  <a:spcPts val="6934"/>
                </a:lnSpc>
              </a:pPr>
              <a:endParaRPr lang="en-US" sz="5584">
                <a:solidFill>
                  <a:srgbClr val="0C3954"/>
                </a:solidFill>
                <a:latin typeface="Arimo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724959"/>
              <a:ext cx="12129135" cy="6666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24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7131277"/>
              <a:ext cx="12129135" cy="6666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24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570718" y="9248775"/>
            <a:ext cx="3584794" cy="563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6"/>
              </a:lnSpc>
              <a:spcBef>
                <a:spcPct val="0"/>
              </a:spcBef>
            </a:pPr>
            <a:r>
              <a:rPr lang="en-US" sz="3672">
                <a:solidFill>
                  <a:srgbClr val="FFFFFF"/>
                </a:solidFill>
                <a:latin typeface="Arimo"/>
              </a:rPr>
              <a:t>Голомянка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44000" y="4198087"/>
            <a:ext cx="7847152" cy="563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6"/>
              </a:lnSpc>
              <a:spcBef>
                <a:spcPct val="0"/>
              </a:spcBef>
            </a:pPr>
            <a:r>
              <a:rPr lang="en-US" sz="3672">
                <a:solidFill>
                  <a:srgbClr val="FFFFFF"/>
                </a:solidFill>
                <a:latin typeface="Arimo"/>
              </a:rPr>
              <a:t>Байкальская нерпа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3048" y="2470383"/>
            <a:ext cx="10023023" cy="6787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8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Arimo"/>
              </a:rPr>
              <a:t>В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озере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установлено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наличие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2 630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видов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подвидов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и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разновидностей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животных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и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водных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растений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. 2/3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из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них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являются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эндемиками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обитающими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только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в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этом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водоёме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Из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рыб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в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Байкале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водятся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байкальский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омуль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хариус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сиг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байкальский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осётр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налим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таймень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щука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и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другие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Наиболее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интересна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в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Байкале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живородящая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рыба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голомянка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тело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которой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содержит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до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30 %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жира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Байкал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является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домом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для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множества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байкальских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высших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ракообразных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—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амфипод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Среди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них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находится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и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единственный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на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Земле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эндемик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—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макрогектопус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Также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Байкал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уникален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среди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озёр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тем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что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на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большой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глубине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здесь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произрастают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пресноводные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губки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2070"/>
    </mc:Choice>
    <mc:Fallback>
      <p:transition spd="slow" advTm="2207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9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9144000" y="5207193"/>
            <a:ext cx="9144000" cy="5166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3"/>
              </a:lnSpc>
              <a:spcBef>
                <a:spcPct val="0"/>
              </a:spcBef>
            </a:pPr>
            <a:r>
              <a:rPr lang="en-US" sz="3473">
                <a:solidFill>
                  <a:srgbClr val="000000"/>
                </a:solidFill>
                <a:latin typeface="Arimo"/>
              </a:rPr>
              <a:t>Озеро Байкал настолько величественно, что его часто называют Сибирским морем. В 1996 году оно было внесено ЮНЕСКО в список объектов Всемирного наследия. Но не только благодаря уникальной экосистеме, требующей бережного отношения – здесь также сосредоточено немало исторических и архитектурных достопримечательностей, не говоря уже о памятниках природы и культуры.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/>
          <a:srcRect l="4942" t="16059" b="3571"/>
          <a:stretch>
            <a:fillRect/>
          </a:stretch>
        </p:blipFill>
        <p:spPr>
          <a:xfrm>
            <a:off x="0" y="1"/>
            <a:ext cx="18288000" cy="102870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290976" y="167117"/>
            <a:ext cx="11141642" cy="1704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61"/>
              </a:lnSpc>
            </a:pPr>
            <a:r>
              <a:rPr lang="en-US" sz="5607">
                <a:solidFill>
                  <a:srgbClr val="0C3954"/>
                </a:solidFill>
                <a:latin typeface="Arimo"/>
              </a:rPr>
              <a:t>Достопримечательности Байкала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7261013"/>
            <a:ext cx="18288000" cy="2444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8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FFFF"/>
                </a:solidFill>
                <a:latin typeface="Arimo"/>
              </a:rPr>
              <a:t>Озеро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Байкал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настолько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величественно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что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его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часто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называют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Сибирским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морем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. В 1996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году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оно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было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внесено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ЮНЕСКО в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список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объектов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Всемирного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наследия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Но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не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только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благодаря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уникальной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экосистеме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требующей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бережного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отношения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–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здесь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также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сосредоточено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немало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исторических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и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архитектурных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достопримечательностей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не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говоря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уже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о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памятниках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природы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и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культуры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3854"/>
    </mc:Choice>
    <mc:Fallback>
      <p:transition spd="slow" advTm="1385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9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6797" b="1854"/>
          <a:stretch>
            <a:fillRect/>
          </a:stretch>
        </p:blipFill>
        <p:spPr>
          <a:xfrm>
            <a:off x="0" y="0"/>
            <a:ext cx="9557460" cy="58276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t="3339" b="16560"/>
          <a:stretch>
            <a:fillRect/>
          </a:stretch>
        </p:blipFill>
        <p:spPr>
          <a:xfrm>
            <a:off x="0" y="5143500"/>
            <a:ext cx="9557460" cy="5143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 l="12107" t="16561" r="4784" b="5061"/>
          <a:stretch>
            <a:fillRect/>
          </a:stretch>
        </p:blipFill>
        <p:spPr>
          <a:xfrm>
            <a:off x="9557460" y="0"/>
            <a:ext cx="8730540" cy="54890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 t="7320" r="1876" b="6638"/>
          <a:stretch>
            <a:fillRect/>
          </a:stretch>
        </p:blipFill>
        <p:spPr>
          <a:xfrm>
            <a:off x="9557460" y="5143500"/>
            <a:ext cx="8730540" cy="514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/>
          <a:srcRect t="7699" b="10760"/>
          <a:stretch>
            <a:fillRect/>
          </a:stretch>
        </p:blipFill>
        <p:spPr>
          <a:xfrm>
            <a:off x="0" y="0"/>
            <a:ext cx="9557460" cy="51435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512170" y="9525645"/>
            <a:ext cx="7495421" cy="535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9"/>
              </a:lnSpc>
              <a:spcBef>
                <a:spcPct val="0"/>
              </a:spcBef>
            </a:pPr>
            <a:r>
              <a:rPr lang="en-US" sz="3478">
                <a:solidFill>
                  <a:srgbClr val="FFFFFF"/>
                </a:solidFill>
                <a:latin typeface="Arimo"/>
              </a:rPr>
              <a:t>Буддийская ступа на острове Огой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557460" y="4422454"/>
            <a:ext cx="8730540" cy="537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2"/>
              </a:lnSpc>
              <a:spcBef>
                <a:spcPct val="0"/>
              </a:spcBef>
            </a:pPr>
            <a:r>
              <a:rPr lang="en-US" sz="3472">
                <a:solidFill>
                  <a:srgbClr val="FFFFFF"/>
                </a:solidFill>
                <a:latin typeface="Arimo"/>
              </a:rPr>
              <a:t>Змеиная бухта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05681" y="9525645"/>
            <a:ext cx="3285133" cy="537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2"/>
              </a:lnSpc>
              <a:spcBef>
                <a:spcPct val="0"/>
              </a:spcBef>
            </a:pPr>
            <a:r>
              <a:rPr lang="en-US" sz="3472">
                <a:solidFill>
                  <a:srgbClr val="FFFFFF"/>
                </a:solidFill>
                <a:latin typeface="Arimo"/>
              </a:rPr>
              <a:t>Бухта Песчаная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430482" y="4468047"/>
            <a:ext cx="9557460" cy="537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2"/>
              </a:lnSpc>
              <a:spcBef>
                <a:spcPct val="0"/>
              </a:spcBef>
            </a:pPr>
            <a:r>
              <a:rPr lang="en-US" sz="3472">
                <a:solidFill>
                  <a:srgbClr val="FFFFFF"/>
                </a:solidFill>
                <a:latin typeface="Arimo"/>
              </a:rPr>
              <a:t>Скала Шаманка на острове Ольхон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046"/>
    </mc:Choice>
    <mc:Fallback>
      <p:transition spd="slow" advTm="604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9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4293" r="10399" b="784"/>
          <a:stretch>
            <a:fillRect/>
          </a:stretch>
        </p:blipFill>
        <p:spPr>
          <a:xfrm>
            <a:off x="9144000" y="4346454"/>
            <a:ext cx="9144000" cy="594054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16159" t="9197" r="4611" b="20636"/>
          <a:stretch>
            <a:fillRect/>
          </a:stretch>
        </p:blipFill>
        <p:spPr>
          <a:xfrm>
            <a:off x="0" y="22096"/>
            <a:ext cx="9144000" cy="53851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 t="9313" b="9313"/>
          <a:stretch>
            <a:fillRect/>
          </a:stretch>
        </p:blipFill>
        <p:spPr>
          <a:xfrm>
            <a:off x="0" y="5385193"/>
            <a:ext cx="9144000" cy="49992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 t="14067" b="10835"/>
          <a:stretch>
            <a:fillRect/>
          </a:stretch>
        </p:blipFill>
        <p:spPr>
          <a:xfrm>
            <a:off x="9144000" y="0"/>
            <a:ext cx="9144000" cy="51435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140760" y="9469813"/>
            <a:ext cx="3551734" cy="537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2"/>
              </a:lnSpc>
              <a:spcBef>
                <a:spcPct val="0"/>
              </a:spcBef>
            </a:pPr>
            <a:r>
              <a:rPr lang="en-US" sz="3472">
                <a:solidFill>
                  <a:srgbClr val="FFFFFF"/>
                </a:solidFill>
                <a:latin typeface="Arimo"/>
              </a:rPr>
              <a:t>Ушканьи острова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76401" y="9469813"/>
            <a:ext cx="6166250" cy="537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2"/>
              </a:lnSpc>
              <a:spcBef>
                <a:spcPct val="0"/>
              </a:spcBef>
            </a:pPr>
            <a:r>
              <a:rPr lang="en-US" sz="3472" dirty="0" err="1">
                <a:solidFill>
                  <a:srgbClr val="FFFFFF"/>
                </a:solidFill>
                <a:latin typeface="Arimo"/>
              </a:rPr>
              <a:t>Северный</a:t>
            </a:r>
            <a:r>
              <a:rPr lang="en-US" sz="347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472" dirty="0" err="1">
                <a:solidFill>
                  <a:srgbClr val="FFFFFF"/>
                </a:solidFill>
                <a:latin typeface="Arimo"/>
              </a:rPr>
              <a:t>Байкал</a:t>
            </a:r>
            <a:endParaRPr lang="en-US" sz="3472" dirty="0">
              <a:solidFill>
                <a:srgbClr val="FFFFFF"/>
              </a:solidFill>
              <a:latin typeface="Arim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-2908483" y="4870186"/>
            <a:ext cx="10311828" cy="537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2"/>
              </a:lnSpc>
              <a:spcBef>
                <a:spcPct val="0"/>
              </a:spcBef>
            </a:pPr>
            <a:r>
              <a:rPr lang="en-US" sz="3472">
                <a:solidFill>
                  <a:srgbClr val="000000"/>
                </a:solidFill>
                <a:latin typeface="Arimo"/>
              </a:rPr>
              <a:t>Баргузинский залив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603836" y="4336929"/>
            <a:ext cx="6088658" cy="537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2"/>
              </a:lnSpc>
              <a:spcBef>
                <a:spcPct val="0"/>
              </a:spcBef>
            </a:pPr>
            <a:r>
              <a:rPr lang="en-US" sz="3472" dirty="0" err="1">
                <a:solidFill>
                  <a:srgbClr val="FFFFFF"/>
                </a:solidFill>
                <a:latin typeface="Arimo"/>
              </a:rPr>
              <a:t>Пик</a:t>
            </a:r>
            <a:r>
              <a:rPr lang="en-US" sz="347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472" dirty="0" err="1">
                <a:solidFill>
                  <a:srgbClr val="FFFFFF"/>
                </a:solidFill>
                <a:latin typeface="Arimo"/>
              </a:rPr>
              <a:t>Черского</a:t>
            </a:r>
            <a:r>
              <a:rPr lang="en-US" sz="3472" dirty="0">
                <a:solidFill>
                  <a:srgbClr val="FFFFFF"/>
                </a:solidFill>
                <a:latin typeface="Arimo"/>
              </a:rPr>
              <a:t> и </a:t>
            </a:r>
            <a:r>
              <a:rPr lang="en-US" sz="3472" dirty="0" err="1">
                <a:solidFill>
                  <a:srgbClr val="FFFFFF"/>
                </a:solidFill>
                <a:latin typeface="Arimo"/>
              </a:rPr>
              <a:t>озеро</a:t>
            </a:r>
            <a:r>
              <a:rPr lang="en-US" sz="347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472" dirty="0" err="1">
                <a:solidFill>
                  <a:srgbClr val="FFFFFF"/>
                </a:solidFill>
                <a:latin typeface="Arimo"/>
              </a:rPr>
              <a:t>Сердце</a:t>
            </a:r>
            <a:endParaRPr lang="en-US" sz="3472" dirty="0">
              <a:solidFill>
                <a:srgbClr val="FFFFFF"/>
              </a:solidFill>
              <a:latin typeface="Arim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111"/>
    </mc:Choice>
    <mc:Fallback>
      <p:transition spd="slow" advTm="611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9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7166" b="257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2075" r="3936" b="5592"/>
          <a:stretch>
            <a:fillRect/>
          </a:stretch>
        </p:blipFill>
        <p:spPr>
          <a:xfrm>
            <a:off x="9144000" y="0"/>
            <a:ext cx="9144000" cy="5143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 l="2787" t="1950" b="1950"/>
          <a:stretch>
            <a:fillRect/>
          </a:stretch>
        </p:blipFill>
        <p:spPr>
          <a:xfrm>
            <a:off x="0" y="5143500"/>
            <a:ext cx="9144000" cy="5143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 l="15417" t="39388" r="13032"/>
          <a:stretch>
            <a:fillRect/>
          </a:stretch>
        </p:blipFill>
        <p:spPr>
          <a:xfrm>
            <a:off x="9144000" y="5143500"/>
            <a:ext cx="9144000" cy="51359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rcRect t="7644" b="7644"/>
          <a:stretch>
            <a:fillRect/>
          </a:stretch>
        </p:blipFill>
        <p:spPr>
          <a:xfrm>
            <a:off x="9144000" y="5151028"/>
            <a:ext cx="9144000" cy="513597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-3111748" y="4606396"/>
            <a:ext cx="9144000" cy="537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2"/>
              </a:lnSpc>
              <a:spcBef>
                <a:spcPct val="0"/>
              </a:spcBef>
            </a:pPr>
            <a:r>
              <a:rPr lang="en-US" sz="3472">
                <a:solidFill>
                  <a:srgbClr val="FFFFFF"/>
                </a:solidFill>
                <a:latin typeface="Arimo"/>
              </a:rPr>
              <a:t>Мыс Рытый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011049" y="4606396"/>
            <a:ext cx="9144000" cy="537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2"/>
              </a:lnSpc>
              <a:spcBef>
                <a:spcPct val="0"/>
              </a:spcBef>
            </a:pPr>
            <a:r>
              <a:rPr lang="en-US" sz="3472">
                <a:solidFill>
                  <a:srgbClr val="FFFFFF"/>
                </a:solidFill>
                <a:latin typeface="Arimo"/>
              </a:rPr>
              <a:t>Чивыркуйский залив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9749896"/>
            <a:ext cx="5786140" cy="537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2"/>
              </a:lnSpc>
              <a:spcBef>
                <a:spcPct val="0"/>
              </a:spcBef>
            </a:pPr>
            <a:r>
              <a:rPr lang="en-US" sz="3472">
                <a:solidFill>
                  <a:srgbClr val="FFFFFF"/>
                </a:solidFill>
                <a:latin typeface="Arimo"/>
              </a:rPr>
              <a:t> Бухта Аяя и озеро Фролиха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/>
          <a:srcRect t="7644" b="7644"/>
          <a:stretch>
            <a:fillRect/>
          </a:stretch>
        </p:blipFill>
        <p:spPr>
          <a:xfrm>
            <a:off x="9144000" y="5143500"/>
            <a:ext cx="9144000" cy="513597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079882" y="9742369"/>
            <a:ext cx="5179418" cy="537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2"/>
              </a:lnSpc>
              <a:spcBef>
                <a:spcPct val="0"/>
              </a:spcBef>
            </a:pPr>
            <a:r>
              <a:rPr lang="en-US" sz="3472">
                <a:solidFill>
                  <a:srgbClr val="FFFFFF"/>
                </a:solidFill>
                <a:latin typeface="Arimo"/>
              </a:rPr>
              <a:t>Заповедное Подлеморье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207"/>
    </mc:Choice>
    <mc:Fallback>
      <p:transition spd="slow" advTm="520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12002" y="3881748"/>
            <a:ext cx="13669390" cy="116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59"/>
              </a:lnSpc>
              <a:spcBef>
                <a:spcPct val="0"/>
              </a:spcBef>
            </a:pPr>
            <a:r>
              <a:rPr lang="en-US" sz="7572">
                <a:solidFill>
                  <a:srgbClr val="FFFFFF"/>
                </a:solidFill>
                <a:latin typeface="Arimo"/>
              </a:rPr>
              <a:t>Благодарим за внимание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00604" y="8721196"/>
            <a:ext cx="15450183" cy="537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2"/>
              </a:lnSpc>
              <a:spcBef>
                <a:spcPct val="0"/>
              </a:spcBef>
            </a:pPr>
            <a:r>
              <a:rPr lang="en-US" sz="3472">
                <a:solidFill>
                  <a:srgbClr val="FFFFFF"/>
                </a:solidFill>
                <a:latin typeface="Arimo"/>
              </a:rPr>
              <a:t>Подготовлено  сотрудником научного  абонемента Нефедовой Н.Н.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510"/>
    </mc:Choice>
    <mc:Fallback>
      <p:transition spd="slow" advTm="351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t="12248" b="1224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4898283"/>
            <a:ext cx="18288000" cy="1910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1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CE4C"/>
                </a:solidFill>
                <a:latin typeface="Arimo"/>
              </a:rPr>
              <a:t>Озеро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Байкал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расположенное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на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юге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Восточной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Сибири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на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границе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Иркутской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области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 и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Республики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Бурятия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относится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 к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числу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самых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древних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водоемов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нашей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планет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Но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больше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всего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оно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известно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тем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что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является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самым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глубоким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озером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на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Земле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 и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одновременно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крупнейшим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естественным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резервуаром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пресной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воды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 – 19%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всех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мировых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CE4C"/>
                </a:solidFill>
                <a:latin typeface="Arimo"/>
              </a:rPr>
              <a:t>запасов</a:t>
            </a:r>
            <a:r>
              <a:rPr lang="en-US" sz="3200" dirty="0">
                <a:solidFill>
                  <a:srgbClr val="FFCE4C"/>
                </a:solidFill>
                <a:latin typeface="Arimo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1647"/>
    </mc:Choice>
    <mc:Fallback>
      <p:transition spd="slow" advTm="1164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9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9CCBD5"/>
          </a:solidFill>
        </p:spPr>
      </p:sp>
      <p:sp>
        <p:nvSpPr>
          <p:cNvPr id="3" name="TextBox 3"/>
          <p:cNvSpPr txBox="1"/>
          <p:nvPr/>
        </p:nvSpPr>
        <p:spPr>
          <a:xfrm>
            <a:off x="839609" y="2264767"/>
            <a:ext cx="9083464" cy="5671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18"/>
              </a:lnSpc>
            </a:pP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По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очертаниям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Байкал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похож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на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узкий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полумесяц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 и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простирается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 с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юго-запада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на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северо-восток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на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целых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 636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километров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.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Длина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береговой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линии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сибирского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 «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полумесяца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»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составляет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 2100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км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,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на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нем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расположено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 27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островов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, а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его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водная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гладь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находится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на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высоте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более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 450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метров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над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уровнем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моря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,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что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дает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все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основания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считать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его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горным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112" dirty="0" err="1">
                <a:solidFill>
                  <a:srgbClr val="0C3954"/>
                </a:solidFill>
                <a:latin typeface="Arimo"/>
              </a:rPr>
              <a:t>озером</a:t>
            </a:r>
            <a:r>
              <a:rPr lang="en-US" sz="3200" spc="112" dirty="0">
                <a:solidFill>
                  <a:srgbClr val="0C3954"/>
                </a:solidFill>
                <a:latin typeface="Arimo"/>
              </a:rPr>
              <a:t>.</a:t>
            </a:r>
          </a:p>
          <a:p>
            <a:pPr algn="l">
              <a:lnSpc>
                <a:spcPts val="4100"/>
              </a:lnSpc>
            </a:pPr>
            <a:endParaRPr lang="en-US" sz="3200" spc="112" dirty="0">
              <a:solidFill>
                <a:srgbClr val="0C3954"/>
              </a:solidFill>
              <a:latin typeface="Arimo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-263479" y="375918"/>
            <a:ext cx="11289640" cy="1974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2"/>
              </a:lnSpc>
            </a:pPr>
            <a:r>
              <a:rPr lang="en-US" sz="5575">
                <a:solidFill>
                  <a:srgbClr val="0C3954"/>
                </a:solidFill>
                <a:latin typeface="Arimo"/>
              </a:rPr>
              <a:t>Озеро Байкал – какое оно?</a:t>
            </a:r>
          </a:p>
          <a:p>
            <a:pPr algn="ctr">
              <a:lnSpc>
                <a:spcPts val="8745"/>
              </a:lnSpc>
            </a:pPr>
            <a:endParaRPr lang="en-US" sz="5575">
              <a:solidFill>
                <a:srgbClr val="0C3954"/>
              </a:solidFill>
              <a:latin typeface="Arimo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 l="2617" r="2617"/>
          <a:stretch>
            <a:fillRect/>
          </a:stretch>
        </p:blipFill>
        <p:spPr>
          <a:xfrm>
            <a:off x="10298820" y="207455"/>
            <a:ext cx="7796132" cy="98720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3659"/>
    </mc:Choice>
    <mc:Fallback>
      <p:transition spd="slow" advTm="1365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l="985" r="985" b="1676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67234" y="388792"/>
            <a:ext cx="8773169" cy="1895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16"/>
              </a:lnSpc>
            </a:pPr>
            <a:r>
              <a:rPr lang="en-US" sz="5570" dirty="0" err="1">
                <a:solidFill>
                  <a:srgbClr val="FFC000"/>
                </a:solidFill>
                <a:latin typeface="Quando"/>
              </a:rPr>
              <a:t>Глубина</a:t>
            </a:r>
            <a:r>
              <a:rPr lang="en-US" sz="5570" dirty="0">
                <a:solidFill>
                  <a:srgbClr val="FFC000"/>
                </a:solidFill>
                <a:latin typeface="Quando"/>
              </a:rPr>
              <a:t> </a:t>
            </a:r>
            <a:r>
              <a:rPr lang="en-US" sz="5570" dirty="0" err="1">
                <a:solidFill>
                  <a:srgbClr val="FFC000"/>
                </a:solidFill>
                <a:latin typeface="Quando"/>
              </a:rPr>
              <a:t>озера</a:t>
            </a:r>
            <a:endParaRPr lang="en-US" sz="5570" dirty="0">
              <a:solidFill>
                <a:srgbClr val="FFC000"/>
              </a:solidFill>
              <a:latin typeface="Quando"/>
            </a:endParaRPr>
          </a:p>
          <a:p>
            <a:pPr>
              <a:lnSpc>
                <a:spcPts val="9186"/>
              </a:lnSpc>
            </a:pPr>
            <a:endParaRPr lang="en-US" sz="5570" dirty="0">
              <a:solidFill>
                <a:srgbClr val="FFDE59"/>
              </a:solidFill>
              <a:latin typeface="Quando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5740" y="6667500"/>
            <a:ext cx="17116519" cy="2820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3"/>
              </a:lnSpc>
            </a:pPr>
            <a:r>
              <a:rPr lang="en-US" sz="3200" dirty="0" err="1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Глубина</a:t>
            </a:r>
            <a:r>
              <a:rPr lang="en-US" sz="3200" dirty="0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озера</a:t>
            </a:r>
            <a:r>
              <a:rPr lang="en-US" sz="3200" dirty="0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поистине</a:t>
            </a:r>
            <a:r>
              <a:rPr lang="en-US" sz="3200" dirty="0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впечатляюща</a:t>
            </a:r>
            <a:r>
              <a:rPr lang="ru-RU" sz="3200" dirty="0" smtClean="0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я</a:t>
            </a:r>
            <a:r>
              <a:rPr lang="en-US" sz="3200" dirty="0" smtClean="0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– 1637 </a:t>
            </a:r>
            <a:r>
              <a:rPr lang="en-US" sz="3200" dirty="0" err="1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метров</a:t>
            </a:r>
            <a:r>
              <a:rPr lang="en-US" sz="3200" dirty="0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. </a:t>
            </a:r>
            <a:r>
              <a:rPr lang="en-US" sz="3200" dirty="0" err="1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По</a:t>
            </a:r>
            <a:r>
              <a:rPr lang="en-US" sz="3200" dirty="0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этому</a:t>
            </a:r>
            <a:r>
              <a:rPr lang="en-US" sz="3200" dirty="0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показателю</a:t>
            </a:r>
            <a:r>
              <a:rPr lang="en-US" sz="3200" dirty="0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Байкал</a:t>
            </a:r>
            <a:r>
              <a:rPr lang="en-US" sz="3200" dirty="0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превосходит</a:t>
            </a:r>
            <a:r>
              <a:rPr lang="en-US" sz="3200" dirty="0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такие</a:t>
            </a:r>
            <a:r>
              <a:rPr lang="en-US" sz="3200" dirty="0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крупнейшие</a:t>
            </a:r>
            <a:r>
              <a:rPr lang="en-US" sz="3200" dirty="0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водоемы</a:t>
            </a:r>
            <a:r>
              <a:rPr lang="en-US" sz="3200" dirty="0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, </a:t>
            </a:r>
            <a:r>
              <a:rPr lang="en-US" sz="3200" dirty="0" err="1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как</a:t>
            </a:r>
            <a:r>
              <a:rPr lang="en-US" sz="3200" dirty="0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Танганьика</a:t>
            </a:r>
            <a:r>
              <a:rPr lang="en-US" sz="3200" dirty="0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 (1470 м), </a:t>
            </a:r>
            <a:r>
              <a:rPr lang="en-US" sz="3200" dirty="0" err="1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Каспийское</a:t>
            </a:r>
            <a:r>
              <a:rPr lang="en-US" sz="3200" dirty="0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море</a:t>
            </a:r>
            <a:r>
              <a:rPr lang="en-US" sz="3200" dirty="0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 (1025 м), </a:t>
            </a:r>
            <a:r>
              <a:rPr lang="en-US" sz="3200" dirty="0" err="1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Сан-Мартин</a:t>
            </a:r>
            <a:r>
              <a:rPr lang="en-US" sz="3200" dirty="0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 (836 м), </a:t>
            </a:r>
            <a:r>
              <a:rPr lang="en-US" sz="3200" dirty="0" err="1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Ньяса</a:t>
            </a:r>
            <a:r>
              <a:rPr lang="en-US" sz="3200" dirty="0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 (706 м), </a:t>
            </a:r>
            <a:r>
              <a:rPr lang="en-US" sz="3200" dirty="0" err="1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Иссык-Куль</a:t>
            </a:r>
            <a:r>
              <a:rPr lang="en-US" sz="3200" dirty="0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 (702 м) и </a:t>
            </a:r>
            <a:r>
              <a:rPr lang="en-US" sz="3200" dirty="0" err="1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Большое</a:t>
            </a:r>
            <a:r>
              <a:rPr lang="en-US" sz="3200" dirty="0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Невольничье</a:t>
            </a:r>
            <a:r>
              <a:rPr lang="en-US" sz="3200" dirty="0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озеро</a:t>
            </a:r>
            <a:r>
              <a:rPr lang="en-US" sz="3200" dirty="0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 (614 м). </a:t>
            </a:r>
            <a:r>
              <a:rPr lang="en-US" sz="3200" dirty="0" err="1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Остальные</a:t>
            </a:r>
            <a:r>
              <a:rPr lang="en-US" sz="3200" dirty="0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глубочайшие</a:t>
            </a:r>
            <a:r>
              <a:rPr lang="en-US" sz="3200" dirty="0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озера</a:t>
            </a:r>
            <a:r>
              <a:rPr lang="en-US" sz="3200" dirty="0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мира</a:t>
            </a:r>
            <a:r>
              <a:rPr lang="en-US" sz="3200" dirty="0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, </a:t>
            </a:r>
            <a:r>
              <a:rPr lang="en-US" sz="3200" dirty="0" err="1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всего</a:t>
            </a:r>
            <a:r>
              <a:rPr lang="en-US" sz="3200" dirty="0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их</a:t>
            </a:r>
            <a:r>
              <a:rPr lang="en-US" sz="3200" dirty="0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двадцать</a:t>
            </a:r>
            <a:r>
              <a:rPr lang="en-US" sz="3200" dirty="0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два</a:t>
            </a:r>
            <a:r>
              <a:rPr lang="en-US" sz="3200" dirty="0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, </a:t>
            </a:r>
            <a:r>
              <a:rPr lang="en-US" sz="3200" dirty="0" err="1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имеют</a:t>
            </a:r>
            <a:r>
              <a:rPr lang="en-US" sz="3200" dirty="0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глубину</a:t>
            </a:r>
            <a:r>
              <a:rPr lang="en-US" sz="3200" dirty="0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менее</a:t>
            </a:r>
            <a:r>
              <a:rPr lang="en-US" sz="3200" dirty="0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 600 </a:t>
            </a:r>
            <a:r>
              <a:rPr lang="en-US" sz="3200" dirty="0" err="1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метров</a:t>
            </a:r>
            <a:r>
              <a:rPr lang="en-US" sz="3200" dirty="0">
                <a:solidFill>
                  <a:srgbClr val="FFC000"/>
                </a:solidFill>
                <a:latin typeface="Arimo" charset="0"/>
                <a:ea typeface="Arimo" charset="0"/>
                <a:cs typeface="Arimo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5985"/>
    </mc:Choice>
    <mc:Fallback>
      <p:transition spd="slow" advTm="1598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9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93048" y="207455"/>
            <a:ext cx="17901905" cy="9872089"/>
          </a:xfrm>
          <a:prstGeom prst="rect">
            <a:avLst/>
          </a:prstGeom>
          <a:solidFill>
            <a:srgbClr val="9CCBD5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 l="28673" r="25793"/>
          <a:stretch>
            <a:fillRect/>
          </a:stretch>
        </p:blipFill>
        <p:spPr>
          <a:xfrm>
            <a:off x="12486544" y="207455"/>
            <a:ext cx="5618873" cy="98720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 l="9181" t="13138" r="10315" b="7316"/>
          <a:stretch>
            <a:fillRect/>
          </a:stretch>
        </p:blipFill>
        <p:spPr>
          <a:xfrm>
            <a:off x="10600518" y="207455"/>
            <a:ext cx="7504899" cy="987208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037119" y="615622"/>
            <a:ext cx="6333232" cy="86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9"/>
              </a:lnSpc>
              <a:spcBef>
                <a:spcPct val="0"/>
              </a:spcBef>
            </a:pPr>
            <a:r>
              <a:rPr lang="en-US" sz="5572">
                <a:solidFill>
                  <a:srgbClr val="000000"/>
                </a:solidFill>
                <a:latin typeface="Arimo"/>
              </a:rPr>
              <a:t>Вода озера Байкал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06727" y="1993571"/>
            <a:ext cx="9956473" cy="6309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02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Arimo"/>
              </a:rPr>
              <a:t>615, 39 км³ –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такой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фантастической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цифрой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измеряются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запасы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байкальской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воды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Байкал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занимает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первую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строчку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мирового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рейтинга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по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запасам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пресной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воды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. К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тому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же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она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чрезвычайно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прозрачна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, и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всё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благодаря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очень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небольшому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количеству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взвешенных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и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растворенных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минеральных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веществ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, а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органических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примесях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вообще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ничтожно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мало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На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глубине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до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35-40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метров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можно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даже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различить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отдельные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камни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особенно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весной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когда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вода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становится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синего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цвета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Отличается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она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и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огромными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запасами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кислорода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8787"/>
    </mc:Choice>
    <mc:Fallback>
      <p:transition spd="slow" advTm="1878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t="18206" b="2219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76200" y="6134100"/>
            <a:ext cx="18288000" cy="320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9"/>
              </a:lnSpc>
              <a:spcBef>
                <a:spcPct val="0"/>
              </a:spcBef>
            </a:pPr>
            <a:r>
              <a:rPr lang="en-US" sz="5153" dirty="0" err="1">
                <a:solidFill>
                  <a:srgbClr val="FFFFFF"/>
                </a:solidFill>
                <a:latin typeface="Arimo"/>
              </a:rPr>
              <a:t>Лед</a:t>
            </a:r>
            <a:r>
              <a:rPr lang="en-US" sz="515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5153" dirty="0" err="1" smtClean="0">
                <a:solidFill>
                  <a:srgbClr val="FFFFFF"/>
                </a:solidFill>
                <a:latin typeface="Arimo"/>
              </a:rPr>
              <a:t>Байкала</a:t>
            </a:r>
            <a:endParaRPr lang="en-US" sz="5153" dirty="0" smtClean="0">
              <a:solidFill>
                <a:srgbClr val="FFFFFF"/>
              </a:solidFill>
              <a:latin typeface="Arimo"/>
            </a:endParaRPr>
          </a:p>
          <a:p>
            <a:pPr algn="ctr">
              <a:lnSpc>
                <a:spcPts val="3755"/>
              </a:lnSpc>
              <a:spcBef>
                <a:spcPct val="0"/>
              </a:spcBef>
            </a:pP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Время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ледостава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на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озере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длится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в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среднем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с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начала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января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по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начало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мая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. В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этот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период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оно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замерзает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практически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полностью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.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Исключение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составляет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лишь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небольшой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15-20-километровый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участок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,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расположенный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в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истоке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Ангары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.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На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исходе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зимы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толщина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льда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может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достигать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1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метра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, а в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заливах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и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того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больше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–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полтора-два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метра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.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При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сильных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морозах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на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льду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образуются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огромные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трещины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,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которые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тут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прозвали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«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становыми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щелями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».</a:t>
            </a:r>
            <a:endParaRPr lang="en-US" sz="3200" dirty="0">
              <a:solidFill>
                <a:srgbClr val="FFFFFF"/>
              </a:solidFill>
              <a:latin typeface="Arim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4052"/>
    </mc:Choice>
    <mc:Fallback>
      <p:transition spd="slow" advTm="1405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l="752" r="752" b="1699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495300"/>
            <a:ext cx="18288000" cy="194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5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FFFF"/>
                </a:solidFill>
                <a:latin typeface="Arimo"/>
              </a:rPr>
              <a:t>Лед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Байкала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имеет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и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ряд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других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особенностей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присущих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только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ему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. 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Еще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в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середине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прошлого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века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специалистами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местной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лимнологической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станции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обнаружены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так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называемые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«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сопки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» –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полые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ледяные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холмы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в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форме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конуса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достигающие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высоты</a:t>
            </a:r>
            <a:endParaRPr lang="en-US" sz="3200" dirty="0">
              <a:solidFill>
                <a:srgbClr val="FFFFFF"/>
              </a:solidFill>
              <a:latin typeface="Arimo"/>
            </a:endParaRPr>
          </a:p>
          <a:p>
            <a:pPr algn="ctr">
              <a:lnSpc>
                <a:spcPts val="3755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Arimo"/>
              </a:rPr>
              <a:t> 5-6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метров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122"/>
    </mc:Choice>
    <mc:Fallback>
      <p:transition spd="slow" advTm="812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l="9222" r="92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6438900"/>
            <a:ext cx="18288000" cy="3129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9"/>
              </a:lnSpc>
              <a:spcBef>
                <a:spcPct val="0"/>
              </a:spcBef>
            </a:pPr>
            <a:r>
              <a:rPr lang="en-US" sz="5572" dirty="0" err="1">
                <a:solidFill>
                  <a:srgbClr val="FFFFFF"/>
                </a:solidFill>
                <a:latin typeface="Quando"/>
              </a:rPr>
              <a:t>Дно</a:t>
            </a:r>
            <a:r>
              <a:rPr lang="en-US" sz="5572" dirty="0">
                <a:solidFill>
                  <a:srgbClr val="FFFFFF"/>
                </a:solidFill>
                <a:latin typeface="Quando"/>
              </a:rPr>
              <a:t> </a:t>
            </a:r>
            <a:r>
              <a:rPr lang="en-US" sz="5572" dirty="0" err="1" smtClean="0">
                <a:solidFill>
                  <a:srgbClr val="FFFFFF"/>
                </a:solidFill>
                <a:latin typeface="Quando"/>
              </a:rPr>
              <a:t>Байкала</a:t>
            </a:r>
            <a:endParaRPr lang="en-US" sz="5572" dirty="0" smtClean="0">
              <a:solidFill>
                <a:srgbClr val="FFFFFF"/>
              </a:solidFill>
              <a:latin typeface="Quando"/>
            </a:endParaRPr>
          </a:p>
          <a:p>
            <a:pPr algn="ctr">
              <a:lnSpc>
                <a:spcPts val="6519"/>
              </a:lnSpc>
              <a:spcBef>
                <a:spcPct val="0"/>
              </a:spcBef>
            </a:pPr>
            <a:endParaRPr lang="en-US" sz="5572" dirty="0">
              <a:solidFill>
                <a:srgbClr val="FFFFFF"/>
              </a:solidFill>
              <a:latin typeface="Quando"/>
            </a:endParaRPr>
          </a:p>
          <a:p>
            <a:pPr algn="ctr">
              <a:lnSpc>
                <a:spcPts val="3755"/>
              </a:lnSpc>
              <a:spcBef>
                <a:spcPct val="0"/>
              </a:spcBef>
            </a:pPr>
            <a:r>
              <a:rPr lang="en-US" sz="3200" dirty="0" err="1" smtClean="0">
                <a:solidFill>
                  <a:srgbClr val="FFFFFF"/>
                </a:solidFill>
                <a:latin typeface="Arimo"/>
              </a:rPr>
              <a:t>Нельзя</a:t>
            </a:r>
            <a:r>
              <a:rPr lang="en-US" sz="3200" dirty="0" smtClean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не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сказать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и о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дне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удивительного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водоема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Оно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также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отличается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от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других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, и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прежде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всего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тем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что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имеет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весьма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выраженную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рельефность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–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тут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встречаются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даже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подводные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горные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</a:rPr>
              <a:t>массивы</a:t>
            </a:r>
            <a:r>
              <a:rPr lang="en-US" sz="3200" dirty="0">
                <a:solidFill>
                  <a:srgbClr val="FFFFFF"/>
                </a:solidFill>
                <a:latin typeface="Arimo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751"/>
    </mc:Choice>
    <mc:Fallback>
      <p:transition spd="slow" advTm="775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9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93048" y="207455"/>
            <a:ext cx="17901905" cy="9872089"/>
          </a:xfrm>
          <a:prstGeom prst="rect">
            <a:avLst/>
          </a:prstGeom>
          <a:solidFill>
            <a:srgbClr val="9CCBD5"/>
          </a:solidFill>
        </p:spPr>
      </p:sp>
      <p:sp>
        <p:nvSpPr>
          <p:cNvPr id="3" name="TextBox 3"/>
          <p:cNvSpPr txBox="1"/>
          <p:nvPr/>
        </p:nvSpPr>
        <p:spPr>
          <a:xfrm>
            <a:off x="193048" y="226505"/>
            <a:ext cx="7899559" cy="1588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9"/>
              </a:lnSpc>
            </a:pPr>
            <a:r>
              <a:rPr lang="en-US" sz="5563" dirty="0">
                <a:solidFill>
                  <a:srgbClr val="0C3954"/>
                </a:solidFill>
                <a:latin typeface="Quando"/>
              </a:rPr>
              <a:t>   </a:t>
            </a:r>
            <a:r>
              <a:rPr lang="en-US" sz="5563" dirty="0" err="1">
                <a:solidFill>
                  <a:srgbClr val="0C3954"/>
                </a:solidFill>
                <a:latin typeface="Quando"/>
              </a:rPr>
              <a:t>Происхождение</a:t>
            </a:r>
            <a:r>
              <a:rPr lang="en-US" sz="5563" dirty="0">
                <a:solidFill>
                  <a:srgbClr val="0C3954"/>
                </a:solidFill>
                <a:latin typeface="Quando"/>
              </a:rPr>
              <a:t> </a:t>
            </a:r>
          </a:p>
          <a:p>
            <a:pPr algn="ctr">
              <a:lnSpc>
                <a:spcPts val="6041"/>
              </a:lnSpc>
            </a:pPr>
            <a:r>
              <a:rPr lang="en-US" sz="5563" dirty="0">
                <a:solidFill>
                  <a:srgbClr val="0C3954"/>
                </a:solidFill>
                <a:latin typeface="Quando"/>
              </a:rPr>
              <a:t>    </a:t>
            </a:r>
            <a:r>
              <a:rPr lang="en-US" sz="5163" dirty="0" err="1" smtClean="0">
                <a:solidFill>
                  <a:srgbClr val="0C3954"/>
                </a:solidFill>
                <a:latin typeface="Quando"/>
              </a:rPr>
              <a:t>озера</a:t>
            </a:r>
            <a:r>
              <a:rPr lang="ru-RU" sz="5163" dirty="0">
                <a:solidFill>
                  <a:srgbClr val="0C3954"/>
                </a:solidFill>
                <a:latin typeface="Quando"/>
              </a:rPr>
              <a:t> </a:t>
            </a:r>
            <a:r>
              <a:rPr lang="ru-RU" sz="5163" dirty="0" smtClean="0">
                <a:solidFill>
                  <a:srgbClr val="0C3954"/>
                </a:solidFill>
                <a:latin typeface="Quando"/>
              </a:rPr>
              <a:t>Байкал</a:t>
            </a:r>
            <a:r>
              <a:rPr lang="en-US" sz="2213" dirty="0" smtClean="0">
                <a:solidFill>
                  <a:srgbClr val="0C3954"/>
                </a:solidFill>
                <a:latin typeface="Arimo"/>
              </a:rPr>
              <a:t> </a:t>
            </a:r>
            <a:endParaRPr lang="en-US" sz="2213" dirty="0">
              <a:solidFill>
                <a:srgbClr val="0C3954"/>
              </a:solidFill>
              <a:latin typeface="Arimo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 l="7117" t="919" r="44025" b="919"/>
          <a:stretch>
            <a:fillRect/>
          </a:stretch>
        </p:blipFill>
        <p:spPr>
          <a:xfrm>
            <a:off x="10341605" y="207455"/>
            <a:ext cx="7753348" cy="987208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93048" y="2392343"/>
            <a:ext cx="10148557" cy="7807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7"/>
              </a:lnSpc>
            </a:pPr>
            <a:r>
              <a:rPr lang="en-US" sz="3105" spc="108" dirty="0" err="1">
                <a:solidFill>
                  <a:srgbClr val="0C3954"/>
                </a:solidFill>
                <a:latin typeface="Arimo"/>
              </a:rPr>
              <a:t>Происхождение</a:t>
            </a:r>
            <a:r>
              <a:rPr lang="en-US" sz="3105" spc="108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105" spc="108" dirty="0" err="1">
                <a:solidFill>
                  <a:srgbClr val="0C3954"/>
                </a:solidFill>
                <a:latin typeface="Arimo"/>
              </a:rPr>
              <a:t>Байкала</a:t>
            </a:r>
            <a:r>
              <a:rPr lang="en-US" sz="3105" spc="108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105" spc="108" dirty="0" err="1">
                <a:solidFill>
                  <a:srgbClr val="0C3954"/>
                </a:solidFill>
                <a:latin typeface="Arimo"/>
              </a:rPr>
              <a:t>до</a:t>
            </a:r>
            <a:r>
              <a:rPr lang="en-US" sz="3105" spc="108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105" spc="108" dirty="0" err="1">
                <a:solidFill>
                  <a:srgbClr val="0C3954"/>
                </a:solidFill>
                <a:latin typeface="Arimo"/>
              </a:rPr>
              <a:t>сих</a:t>
            </a:r>
            <a:r>
              <a:rPr lang="en-US" sz="3105" spc="108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105" spc="108" dirty="0" err="1">
                <a:solidFill>
                  <a:srgbClr val="0C3954"/>
                </a:solidFill>
                <a:latin typeface="Arimo"/>
              </a:rPr>
              <a:t>пор</a:t>
            </a:r>
            <a:r>
              <a:rPr lang="en-US" sz="3105" spc="108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105" spc="108" dirty="0" err="1">
                <a:solidFill>
                  <a:srgbClr val="0C3954"/>
                </a:solidFill>
                <a:latin typeface="Arimo"/>
              </a:rPr>
              <a:t>вызывает</a:t>
            </a:r>
            <a:r>
              <a:rPr lang="en-US" sz="3105" spc="108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105" spc="108" dirty="0" err="1">
                <a:solidFill>
                  <a:srgbClr val="0C3954"/>
                </a:solidFill>
                <a:latin typeface="Arimo"/>
              </a:rPr>
              <a:t>научные</a:t>
            </a:r>
            <a:r>
              <a:rPr lang="en-US" sz="3105" spc="108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105" spc="108" dirty="0" err="1">
                <a:solidFill>
                  <a:srgbClr val="0C3954"/>
                </a:solidFill>
                <a:latin typeface="Arimo"/>
              </a:rPr>
              <a:t>споры</a:t>
            </a:r>
            <a:r>
              <a:rPr lang="en-US" sz="3105" spc="108" dirty="0">
                <a:solidFill>
                  <a:srgbClr val="0C3954"/>
                </a:solidFill>
                <a:latin typeface="Arimo"/>
              </a:rPr>
              <a:t>. </a:t>
            </a:r>
            <a:r>
              <a:rPr lang="en-US" sz="3105" spc="108" dirty="0" err="1">
                <a:solidFill>
                  <a:srgbClr val="0C3954"/>
                </a:solidFill>
                <a:latin typeface="Arimo"/>
              </a:rPr>
              <a:t>Возраст</a:t>
            </a:r>
            <a:r>
              <a:rPr lang="en-US" sz="3105" spc="108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105" spc="108" dirty="0" err="1">
                <a:solidFill>
                  <a:srgbClr val="0C3954"/>
                </a:solidFill>
                <a:latin typeface="Arimo"/>
              </a:rPr>
              <a:t>озера</a:t>
            </a:r>
            <a:r>
              <a:rPr lang="en-US" sz="3105" spc="108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105" spc="108" dirty="0" err="1">
                <a:solidFill>
                  <a:srgbClr val="0C3954"/>
                </a:solidFill>
                <a:latin typeface="Arimo"/>
              </a:rPr>
              <a:t>учёные</a:t>
            </a:r>
            <a:r>
              <a:rPr lang="en-US" sz="3105" spc="108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105" spc="108" dirty="0" err="1">
                <a:solidFill>
                  <a:srgbClr val="0C3954"/>
                </a:solidFill>
                <a:latin typeface="Arimo"/>
              </a:rPr>
              <a:t>традиционно</a:t>
            </a:r>
            <a:r>
              <a:rPr lang="en-US" sz="3105" spc="108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105" spc="108" dirty="0" err="1">
                <a:solidFill>
                  <a:srgbClr val="0C3954"/>
                </a:solidFill>
                <a:latin typeface="Arimo"/>
              </a:rPr>
              <a:t>определяют</a:t>
            </a:r>
            <a:r>
              <a:rPr lang="en-US" sz="3105" spc="108" dirty="0">
                <a:solidFill>
                  <a:srgbClr val="0C3954"/>
                </a:solidFill>
                <a:latin typeface="Arimo"/>
              </a:rPr>
              <a:t> в 25—35 </a:t>
            </a:r>
            <a:r>
              <a:rPr lang="en-US" sz="3105" spc="108" dirty="0" err="1">
                <a:solidFill>
                  <a:srgbClr val="0C3954"/>
                </a:solidFill>
                <a:latin typeface="Arimo"/>
              </a:rPr>
              <a:t>млн</a:t>
            </a:r>
            <a:r>
              <a:rPr lang="en-US" sz="3105" spc="108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105" spc="108" dirty="0" err="1">
                <a:solidFill>
                  <a:srgbClr val="0C3954"/>
                </a:solidFill>
                <a:latin typeface="Arimo"/>
              </a:rPr>
              <a:t>лет</a:t>
            </a:r>
            <a:r>
              <a:rPr lang="en-US" sz="3105" spc="108" dirty="0">
                <a:solidFill>
                  <a:srgbClr val="0C3954"/>
                </a:solidFill>
                <a:latin typeface="Arimo"/>
              </a:rPr>
              <a:t>. </a:t>
            </a:r>
            <a:r>
              <a:rPr lang="en-US" sz="3105" spc="108" dirty="0" err="1">
                <a:solidFill>
                  <a:srgbClr val="0C3954"/>
                </a:solidFill>
                <a:latin typeface="Arimo"/>
              </a:rPr>
              <a:t>Этот</a:t>
            </a:r>
            <a:r>
              <a:rPr lang="en-US" sz="3105" spc="108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105" spc="108" dirty="0" err="1">
                <a:solidFill>
                  <a:srgbClr val="0C3954"/>
                </a:solidFill>
                <a:latin typeface="Arimo"/>
              </a:rPr>
              <a:t>факт</a:t>
            </a:r>
            <a:r>
              <a:rPr lang="en-US" sz="3105" spc="108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105" spc="108" dirty="0" err="1">
                <a:solidFill>
                  <a:srgbClr val="0C3954"/>
                </a:solidFill>
                <a:latin typeface="Arimo"/>
              </a:rPr>
              <a:t>также</a:t>
            </a:r>
            <a:r>
              <a:rPr lang="en-US" sz="3105" spc="108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105" spc="108" dirty="0" err="1">
                <a:solidFill>
                  <a:srgbClr val="0C3954"/>
                </a:solidFill>
                <a:latin typeface="Arimo"/>
              </a:rPr>
              <a:t>делает</a:t>
            </a:r>
            <a:r>
              <a:rPr lang="en-US" sz="3105" spc="108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105" spc="108" dirty="0" err="1">
                <a:solidFill>
                  <a:srgbClr val="0C3954"/>
                </a:solidFill>
                <a:latin typeface="Arimo"/>
              </a:rPr>
              <a:t>Байкал</a:t>
            </a:r>
            <a:r>
              <a:rPr lang="en-US" sz="3105" spc="108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105" spc="108" dirty="0" err="1">
                <a:solidFill>
                  <a:srgbClr val="0C3954"/>
                </a:solidFill>
                <a:latin typeface="Arimo"/>
              </a:rPr>
              <a:t>уникальным</a:t>
            </a:r>
            <a:r>
              <a:rPr lang="en-US" sz="3105" spc="108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105" spc="108" dirty="0" err="1">
                <a:solidFill>
                  <a:srgbClr val="0C3954"/>
                </a:solidFill>
                <a:latin typeface="Arimo"/>
              </a:rPr>
              <a:t>природным</a:t>
            </a:r>
            <a:r>
              <a:rPr lang="en-US" sz="3105" spc="108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105" spc="108" dirty="0" err="1">
                <a:solidFill>
                  <a:srgbClr val="0C3954"/>
                </a:solidFill>
                <a:latin typeface="Arimo"/>
              </a:rPr>
              <a:t>объектом</a:t>
            </a:r>
            <a:r>
              <a:rPr lang="en-US" sz="3105" spc="108" dirty="0">
                <a:solidFill>
                  <a:srgbClr val="0C3954"/>
                </a:solidFill>
                <a:latin typeface="Arimo"/>
              </a:rPr>
              <a:t>, </a:t>
            </a:r>
            <a:r>
              <a:rPr lang="en-US" sz="3105" spc="108" dirty="0" err="1">
                <a:solidFill>
                  <a:srgbClr val="0C3954"/>
                </a:solidFill>
                <a:latin typeface="Arimo"/>
              </a:rPr>
              <a:t>так</a:t>
            </a:r>
            <a:r>
              <a:rPr lang="en-US" sz="3105" spc="108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105" spc="108" dirty="0" err="1">
                <a:solidFill>
                  <a:srgbClr val="0C3954"/>
                </a:solidFill>
                <a:latin typeface="Arimo"/>
              </a:rPr>
              <a:t>как</a:t>
            </a:r>
            <a:r>
              <a:rPr lang="en-US" sz="3105" spc="108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105" spc="108" dirty="0" err="1">
                <a:solidFill>
                  <a:srgbClr val="0C3954"/>
                </a:solidFill>
                <a:latin typeface="Arimo"/>
              </a:rPr>
              <a:t>большинство</a:t>
            </a:r>
            <a:r>
              <a:rPr lang="en-US" sz="3105" spc="108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105" spc="108" dirty="0" err="1">
                <a:solidFill>
                  <a:srgbClr val="0C3954"/>
                </a:solidFill>
                <a:latin typeface="Arimo"/>
              </a:rPr>
              <a:t>озёр</a:t>
            </a:r>
            <a:r>
              <a:rPr lang="en-US" sz="3105" spc="108" dirty="0">
                <a:solidFill>
                  <a:srgbClr val="0C3954"/>
                </a:solidFill>
                <a:latin typeface="Arimo"/>
              </a:rPr>
              <a:t>, </a:t>
            </a:r>
            <a:r>
              <a:rPr lang="en-US" sz="3105" spc="108" dirty="0" err="1">
                <a:solidFill>
                  <a:srgbClr val="0C3954"/>
                </a:solidFill>
                <a:latin typeface="Arimo"/>
              </a:rPr>
              <a:t>особенно</a:t>
            </a:r>
            <a:r>
              <a:rPr lang="en-US" sz="3105" spc="108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105" spc="108" dirty="0" err="1">
                <a:solidFill>
                  <a:srgbClr val="0C3954"/>
                </a:solidFill>
                <a:latin typeface="Arimo"/>
              </a:rPr>
              <a:t>ледникового</a:t>
            </a:r>
            <a:r>
              <a:rPr lang="en-US" sz="3105" spc="108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105" spc="108" dirty="0" err="1">
                <a:solidFill>
                  <a:srgbClr val="0C3954"/>
                </a:solidFill>
                <a:latin typeface="Arimo"/>
              </a:rPr>
              <a:t>происхождения</a:t>
            </a:r>
            <a:r>
              <a:rPr lang="en-US" sz="3105" spc="108" dirty="0">
                <a:solidFill>
                  <a:srgbClr val="0C3954"/>
                </a:solidFill>
                <a:latin typeface="Arimo"/>
              </a:rPr>
              <a:t>, </a:t>
            </a:r>
            <a:r>
              <a:rPr lang="en-US" sz="3105" spc="108" dirty="0" err="1">
                <a:solidFill>
                  <a:srgbClr val="0C3954"/>
                </a:solidFill>
                <a:latin typeface="Arimo"/>
              </a:rPr>
              <a:t>живут</a:t>
            </a:r>
            <a:r>
              <a:rPr lang="en-US" sz="3105" spc="108" dirty="0">
                <a:solidFill>
                  <a:srgbClr val="0C3954"/>
                </a:solidFill>
                <a:latin typeface="Arimo"/>
              </a:rPr>
              <a:t> в </a:t>
            </a:r>
            <a:r>
              <a:rPr lang="en-US" sz="3105" spc="108" dirty="0" err="1">
                <a:solidFill>
                  <a:srgbClr val="0C3954"/>
                </a:solidFill>
                <a:latin typeface="Arimo"/>
              </a:rPr>
              <a:t>среднем</a:t>
            </a:r>
            <a:r>
              <a:rPr lang="en-US" sz="3105" spc="108" dirty="0">
                <a:solidFill>
                  <a:srgbClr val="0C3954"/>
                </a:solidFill>
                <a:latin typeface="Arimo"/>
              </a:rPr>
              <a:t> 10—15 </a:t>
            </a:r>
            <a:r>
              <a:rPr lang="en-US" sz="3105" spc="108" dirty="0" err="1">
                <a:solidFill>
                  <a:srgbClr val="0C3954"/>
                </a:solidFill>
                <a:latin typeface="Arimo"/>
              </a:rPr>
              <a:t>тысяч</a:t>
            </a:r>
            <a:r>
              <a:rPr lang="en-US" sz="3105" spc="108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105" spc="108" dirty="0" err="1">
                <a:solidFill>
                  <a:srgbClr val="0C3954"/>
                </a:solidFill>
                <a:latin typeface="Arimo"/>
              </a:rPr>
              <a:t>лет</a:t>
            </a:r>
            <a:r>
              <a:rPr lang="en-US" sz="3105" spc="108" dirty="0">
                <a:solidFill>
                  <a:srgbClr val="0C3954"/>
                </a:solidFill>
                <a:latin typeface="Arimo"/>
              </a:rPr>
              <a:t>, а </a:t>
            </a:r>
            <a:r>
              <a:rPr lang="en-US" sz="3105" spc="108" dirty="0" err="1">
                <a:solidFill>
                  <a:srgbClr val="0C3954"/>
                </a:solidFill>
                <a:latin typeface="Arimo"/>
              </a:rPr>
              <a:t>потом</a:t>
            </a:r>
            <a:r>
              <a:rPr lang="en-US" sz="3105" spc="108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105" spc="108" dirty="0" err="1">
                <a:solidFill>
                  <a:srgbClr val="0C3954"/>
                </a:solidFill>
                <a:latin typeface="Arimo"/>
              </a:rPr>
              <a:t>заполняются</a:t>
            </a:r>
            <a:r>
              <a:rPr lang="en-US" sz="3105" spc="108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60" dirty="0" err="1">
                <a:solidFill>
                  <a:srgbClr val="0C3954"/>
                </a:solidFill>
                <a:latin typeface="Arimo"/>
              </a:rPr>
              <a:t>илистыми</a:t>
            </a:r>
            <a:r>
              <a:rPr lang="en-US" sz="3200" spc="60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60" dirty="0" err="1">
                <a:solidFill>
                  <a:srgbClr val="0C3954"/>
                </a:solidFill>
                <a:latin typeface="Arimo"/>
              </a:rPr>
              <a:t>осадками</a:t>
            </a:r>
            <a:r>
              <a:rPr lang="en-US" sz="3200" spc="60" dirty="0">
                <a:solidFill>
                  <a:srgbClr val="0C3954"/>
                </a:solidFill>
                <a:latin typeface="Arimo"/>
              </a:rPr>
              <a:t> и </a:t>
            </a:r>
            <a:r>
              <a:rPr lang="en-US" sz="3200" spc="60" dirty="0" err="1">
                <a:solidFill>
                  <a:srgbClr val="0C3954"/>
                </a:solidFill>
                <a:latin typeface="Arimo"/>
              </a:rPr>
              <a:t>заболачиваются</a:t>
            </a:r>
            <a:r>
              <a:rPr lang="en-US" sz="3200" spc="60" dirty="0">
                <a:solidFill>
                  <a:srgbClr val="0C3954"/>
                </a:solidFill>
                <a:latin typeface="Arimo"/>
              </a:rPr>
              <a:t>. </a:t>
            </a:r>
            <a:r>
              <a:rPr lang="en-US" sz="3200" spc="60" dirty="0" err="1">
                <a:solidFill>
                  <a:srgbClr val="0C3954"/>
                </a:solidFill>
                <a:latin typeface="Arimo"/>
              </a:rPr>
              <a:t>Однако</a:t>
            </a:r>
            <a:r>
              <a:rPr lang="en-US" sz="3200" spc="60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60" dirty="0" err="1">
                <a:solidFill>
                  <a:srgbClr val="0C3954"/>
                </a:solidFill>
                <a:latin typeface="Arimo"/>
              </a:rPr>
              <a:t>существует</a:t>
            </a:r>
            <a:r>
              <a:rPr lang="en-US" sz="3200" spc="60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60" dirty="0" err="1">
                <a:solidFill>
                  <a:srgbClr val="0C3954"/>
                </a:solidFill>
                <a:latin typeface="Arimo"/>
              </a:rPr>
              <a:t>также</a:t>
            </a:r>
            <a:r>
              <a:rPr lang="en-US" sz="3200" spc="60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60" dirty="0" err="1">
                <a:solidFill>
                  <a:srgbClr val="0C3954"/>
                </a:solidFill>
                <a:latin typeface="Arimo"/>
              </a:rPr>
              <a:t>версия</a:t>
            </a:r>
            <a:r>
              <a:rPr lang="en-US" sz="3200" spc="60" dirty="0">
                <a:solidFill>
                  <a:srgbClr val="0C3954"/>
                </a:solidFill>
                <a:latin typeface="Arimo"/>
              </a:rPr>
              <a:t> о </a:t>
            </a:r>
            <a:r>
              <a:rPr lang="en-US" sz="3200" spc="60" dirty="0" err="1">
                <a:solidFill>
                  <a:srgbClr val="0C3954"/>
                </a:solidFill>
                <a:latin typeface="Arimo"/>
              </a:rPr>
              <a:t>молодости</a:t>
            </a:r>
            <a:r>
              <a:rPr lang="en-US" sz="3200" spc="60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60" dirty="0" err="1">
                <a:solidFill>
                  <a:srgbClr val="0C3954"/>
                </a:solidFill>
                <a:latin typeface="Arimo"/>
              </a:rPr>
              <a:t>Байкала</a:t>
            </a:r>
            <a:r>
              <a:rPr lang="en-US" sz="3200" spc="60" dirty="0">
                <a:solidFill>
                  <a:srgbClr val="0C3954"/>
                </a:solidFill>
                <a:latin typeface="Arimo"/>
              </a:rPr>
              <a:t>. В </a:t>
            </a:r>
            <a:r>
              <a:rPr lang="en-US" sz="3200" spc="60" dirty="0" err="1">
                <a:solidFill>
                  <a:srgbClr val="0C3954"/>
                </a:solidFill>
                <a:latin typeface="Arimo"/>
              </a:rPr>
              <a:t>частности</a:t>
            </a:r>
            <a:r>
              <a:rPr lang="en-US" sz="3200" spc="60" dirty="0">
                <a:solidFill>
                  <a:srgbClr val="0C3954"/>
                </a:solidFill>
                <a:latin typeface="Arimo"/>
              </a:rPr>
              <a:t>, </a:t>
            </a:r>
            <a:r>
              <a:rPr lang="en-US" sz="3200" spc="60" dirty="0" err="1">
                <a:solidFill>
                  <a:srgbClr val="0C3954"/>
                </a:solidFill>
                <a:latin typeface="Arimo"/>
              </a:rPr>
              <a:t>деятельность</a:t>
            </a:r>
            <a:r>
              <a:rPr lang="en-US" sz="3200" spc="60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60" dirty="0" err="1">
                <a:solidFill>
                  <a:srgbClr val="0C3954"/>
                </a:solidFill>
                <a:latin typeface="Arimo"/>
              </a:rPr>
              <a:t>грязевых</a:t>
            </a:r>
            <a:r>
              <a:rPr lang="en-US" sz="3200" spc="60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60" dirty="0" err="1">
                <a:solidFill>
                  <a:srgbClr val="0C3954"/>
                </a:solidFill>
                <a:latin typeface="Arimo"/>
              </a:rPr>
              <a:t>вулканов</a:t>
            </a:r>
            <a:r>
              <a:rPr lang="en-US" sz="3200" spc="60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60" dirty="0" err="1">
                <a:solidFill>
                  <a:srgbClr val="0C3954"/>
                </a:solidFill>
                <a:latin typeface="Arimo"/>
              </a:rPr>
              <a:t>на</a:t>
            </a:r>
            <a:r>
              <a:rPr lang="en-US" sz="3200" spc="60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60" dirty="0" err="1">
                <a:solidFill>
                  <a:srgbClr val="0C3954"/>
                </a:solidFill>
                <a:latin typeface="Arimo"/>
              </a:rPr>
              <a:t>дне</a:t>
            </a:r>
            <a:r>
              <a:rPr lang="en-US" sz="3200" spc="60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60" dirty="0" err="1">
                <a:solidFill>
                  <a:srgbClr val="0C3954"/>
                </a:solidFill>
                <a:latin typeface="Arimo"/>
              </a:rPr>
              <a:t>озера</a:t>
            </a:r>
            <a:r>
              <a:rPr lang="en-US" sz="3200" spc="60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60" dirty="0" err="1">
                <a:solidFill>
                  <a:srgbClr val="0C3954"/>
                </a:solidFill>
                <a:latin typeface="Arimo"/>
              </a:rPr>
              <a:t>позволяет</a:t>
            </a:r>
            <a:r>
              <a:rPr lang="en-US" sz="3200" spc="60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60" dirty="0" err="1">
                <a:solidFill>
                  <a:srgbClr val="0C3954"/>
                </a:solidFill>
                <a:latin typeface="Arimo"/>
              </a:rPr>
              <a:t>учёным</a:t>
            </a:r>
            <a:r>
              <a:rPr lang="en-US" sz="3200" spc="60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60" dirty="0" err="1">
                <a:solidFill>
                  <a:srgbClr val="0C3954"/>
                </a:solidFill>
                <a:latin typeface="Arimo"/>
              </a:rPr>
              <a:t>предполагать</a:t>
            </a:r>
            <a:r>
              <a:rPr lang="en-US" sz="3200" spc="60" dirty="0">
                <a:solidFill>
                  <a:srgbClr val="0C3954"/>
                </a:solidFill>
                <a:latin typeface="Arimo"/>
              </a:rPr>
              <a:t>, </a:t>
            </a:r>
            <a:r>
              <a:rPr lang="en-US" sz="3200" spc="60" dirty="0" err="1">
                <a:solidFill>
                  <a:srgbClr val="0C3954"/>
                </a:solidFill>
                <a:latin typeface="Arimo"/>
              </a:rPr>
              <a:t>что</a:t>
            </a:r>
            <a:r>
              <a:rPr lang="en-US" sz="3200" spc="60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60" dirty="0" err="1">
                <a:solidFill>
                  <a:srgbClr val="0C3954"/>
                </a:solidFill>
                <a:latin typeface="Arimo"/>
              </a:rPr>
              <a:t>современной</a:t>
            </a:r>
            <a:r>
              <a:rPr lang="en-US" sz="3200" spc="60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60" dirty="0" err="1">
                <a:solidFill>
                  <a:srgbClr val="0C3954"/>
                </a:solidFill>
                <a:latin typeface="Arimo"/>
              </a:rPr>
              <a:t>береговой</a:t>
            </a:r>
            <a:r>
              <a:rPr lang="en-US" sz="3200" spc="60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60" dirty="0" err="1">
                <a:solidFill>
                  <a:srgbClr val="0C3954"/>
                </a:solidFill>
                <a:latin typeface="Arimo"/>
              </a:rPr>
              <a:t>линии</a:t>
            </a:r>
            <a:r>
              <a:rPr lang="en-US" sz="3200" spc="60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60" dirty="0" err="1">
                <a:solidFill>
                  <a:srgbClr val="0C3954"/>
                </a:solidFill>
                <a:latin typeface="Arimo"/>
              </a:rPr>
              <a:t>Байкала</a:t>
            </a:r>
            <a:r>
              <a:rPr lang="en-US" sz="3200" spc="60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60" dirty="0" err="1">
                <a:solidFill>
                  <a:srgbClr val="0C3954"/>
                </a:solidFill>
                <a:latin typeface="Arimo"/>
              </a:rPr>
              <a:t>всего</a:t>
            </a:r>
            <a:r>
              <a:rPr lang="en-US" sz="3200" spc="60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60" dirty="0" err="1">
                <a:solidFill>
                  <a:srgbClr val="0C3954"/>
                </a:solidFill>
                <a:latin typeface="Arimo"/>
              </a:rPr>
              <a:t>лишь</a:t>
            </a:r>
            <a:r>
              <a:rPr lang="en-US" sz="3200" spc="60" dirty="0">
                <a:solidFill>
                  <a:srgbClr val="0C3954"/>
                </a:solidFill>
                <a:latin typeface="Arimo"/>
              </a:rPr>
              <a:t> 8 </a:t>
            </a:r>
            <a:r>
              <a:rPr lang="en-US" sz="3200" spc="60" dirty="0" err="1">
                <a:solidFill>
                  <a:srgbClr val="0C3954"/>
                </a:solidFill>
                <a:latin typeface="Arimo"/>
              </a:rPr>
              <a:t>тысяч</a:t>
            </a:r>
            <a:r>
              <a:rPr lang="en-US" sz="3200" spc="60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60" dirty="0" err="1">
                <a:solidFill>
                  <a:srgbClr val="0C3954"/>
                </a:solidFill>
                <a:latin typeface="Arimo"/>
              </a:rPr>
              <a:t>лет</a:t>
            </a:r>
            <a:r>
              <a:rPr lang="en-US" sz="3200" spc="60" dirty="0">
                <a:solidFill>
                  <a:srgbClr val="0C3954"/>
                </a:solidFill>
                <a:latin typeface="Arimo"/>
              </a:rPr>
              <a:t>, а </a:t>
            </a:r>
            <a:r>
              <a:rPr lang="en-US" sz="3200" spc="60" dirty="0" err="1">
                <a:solidFill>
                  <a:srgbClr val="0C3954"/>
                </a:solidFill>
                <a:latin typeface="Arimo"/>
              </a:rPr>
              <a:t>глубоководной</a:t>
            </a:r>
            <a:r>
              <a:rPr lang="en-US" sz="3200" spc="60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60" dirty="0" err="1">
                <a:solidFill>
                  <a:srgbClr val="0C3954"/>
                </a:solidFill>
                <a:latin typeface="Arimo"/>
              </a:rPr>
              <a:t>части</a:t>
            </a:r>
            <a:r>
              <a:rPr lang="en-US" sz="3200" spc="60" dirty="0">
                <a:solidFill>
                  <a:srgbClr val="0C3954"/>
                </a:solidFill>
                <a:latin typeface="Arimo"/>
              </a:rPr>
              <a:t> — 150 </a:t>
            </a:r>
            <a:r>
              <a:rPr lang="en-US" sz="3200" spc="60" dirty="0" err="1">
                <a:solidFill>
                  <a:srgbClr val="0C3954"/>
                </a:solidFill>
                <a:latin typeface="Arimo"/>
              </a:rPr>
              <a:t>тысяч</a:t>
            </a:r>
            <a:r>
              <a:rPr lang="en-US" sz="3200" spc="60" dirty="0">
                <a:solidFill>
                  <a:srgbClr val="0C3954"/>
                </a:solidFill>
                <a:latin typeface="Arimo"/>
              </a:rPr>
              <a:t> </a:t>
            </a:r>
            <a:r>
              <a:rPr lang="en-US" sz="3200" spc="60" dirty="0" err="1">
                <a:solidFill>
                  <a:srgbClr val="0C3954"/>
                </a:solidFill>
                <a:latin typeface="Arimo"/>
              </a:rPr>
              <a:t>лет</a:t>
            </a:r>
            <a:r>
              <a:rPr lang="en-US" sz="3200" spc="60" dirty="0">
                <a:solidFill>
                  <a:srgbClr val="0C3954"/>
                </a:solidFill>
                <a:latin typeface="Arimo"/>
              </a:rPr>
              <a:t>.</a:t>
            </a:r>
          </a:p>
          <a:p>
            <a:pPr algn="l">
              <a:lnSpc>
                <a:spcPts val="5730"/>
              </a:lnSpc>
            </a:pPr>
            <a:endParaRPr lang="en-US" sz="1722" spc="60" dirty="0">
              <a:solidFill>
                <a:srgbClr val="0C3954"/>
              </a:solidFill>
              <a:latin typeface="Arim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1639"/>
    </mc:Choice>
    <mc:Fallback>
      <p:transition spd="slow" advTm="2163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798</Words>
  <Application>Microsoft Office PowerPoint</Application>
  <PresentationFormat>Произвольный</PresentationFormat>
  <Paragraphs>41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Quando</vt:lpstr>
      <vt:lpstr>Source Sans Pro Bold</vt:lpstr>
      <vt:lpstr>Source Sans Pro</vt:lpstr>
      <vt:lpstr>Arimo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БАЙКАЛ - БЕСЦЕННЫЙ ДАР ПРИРОДЫ</dc:title>
  <dc:creator>user</dc:creator>
  <cp:lastModifiedBy>Зиннатуллин</cp:lastModifiedBy>
  <cp:revision>10</cp:revision>
  <dcterms:created xsi:type="dcterms:W3CDTF">2006-08-16T00:00:00Z</dcterms:created>
  <dcterms:modified xsi:type="dcterms:W3CDTF">2021-03-23T08:57:32Z</dcterms:modified>
  <dc:identifier>DAEX5NBivdc</dc:identifier>
</cp:coreProperties>
</file>