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778" y="-9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41EAF-C666-4E95-ABE1-EBACFCDDC065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465F-8E62-4C56-BB49-D7D85D19B2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41EAF-C666-4E95-ABE1-EBACFCDDC065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465F-8E62-4C56-BB49-D7D85D19B2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41EAF-C666-4E95-ABE1-EBACFCDDC065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465F-8E62-4C56-BB49-D7D85D19B2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41EAF-C666-4E95-ABE1-EBACFCDDC065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465F-8E62-4C56-BB49-D7D85D19B2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41EAF-C666-4E95-ABE1-EBACFCDDC065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465F-8E62-4C56-BB49-D7D85D19B2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41EAF-C666-4E95-ABE1-EBACFCDDC065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465F-8E62-4C56-BB49-D7D85D19B2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41EAF-C666-4E95-ABE1-EBACFCDDC065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465F-8E62-4C56-BB49-D7D85D19B2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41EAF-C666-4E95-ABE1-EBACFCDDC065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465F-8E62-4C56-BB49-D7D85D19B2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41EAF-C666-4E95-ABE1-EBACFCDDC065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465F-8E62-4C56-BB49-D7D85D19B2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41EAF-C666-4E95-ABE1-EBACFCDDC065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465F-8E62-4C56-BB49-D7D85D19B2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41EAF-C666-4E95-ABE1-EBACFCDDC065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465F-8E62-4C56-BB49-D7D85D19B2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41EAF-C666-4E95-ABE1-EBACFCDDC065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C465F-8E62-4C56-BB49-D7D85D19B22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99792" y="2130425"/>
            <a:ext cx="6120680" cy="301308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ОБРАЗОВАТЕЛЬНАЯ ПРОГРАММА «АКВАКУЛЬТУРА» </a:t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99792" y="5500702"/>
            <a:ext cx="6120680" cy="100219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КАФЕДРА 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«Водные биоресурсы и </a:t>
            </a:r>
            <a:r>
              <a:rPr lang="ru-RU" sz="2400" dirty="0" err="1" smtClean="0">
                <a:solidFill>
                  <a:schemeClr val="tx1"/>
                </a:solidFill>
              </a:rPr>
              <a:t>аквакультура</a:t>
            </a:r>
            <a:r>
              <a:rPr lang="ru-RU" sz="2400" dirty="0" smtClean="0">
                <a:solidFill>
                  <a:schemeClr val="tx1"/>
                </a:solidFill>
              </a:rPr>
              <a:t>»</a:t>
            </a:r>
            <a:endParaRPr lang="ru-RU" sz="2400" dirty="0">
              <a:solidFill>
                <a:schemeClr val="tx1"/>
              </a:solidFill>
            </a:endParaRPr>
          </a:p>
          <a:p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571480"/>
            <a:ext cx="7308304" cy="7232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КАЗАНСКИЙ ГОСУДАРСТВЕННЫЙ ЭНЕРГЕТИЧЕСКИЙ УНИВЕРСИТЕТ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(ФГБОУ ВПО КГЭУ)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5963" y="2132856"/>
            <a:ext cx="2381821" cy="4372400"/>
          </a:xfrm>
          <a:prstGeom prst="rect">
            <a:avLst/>
          </a:prstGeom>
          <a:noFill/>
          <a:ln w="28575">
            <a:solidFill>
              <a:srgbClr val="ED4600">
                <a:lumMod val="75000"/>
              </a:srgbClr>
            </a:solidFill>
            <a:miter lim="800000"/>
            <a:headEnd/>
            <a:tailEnd/>
          </a:ln>
          <a:effectLst/>
          <a:extLst/>
        </p:spPr>
      </p:pic>
      <p:grpSp>
        <p:nvGrpSpPr>
          <p:cNvPr id="6" name="Группа 9"/>
          <p:cNvGrpSpPr>
            <a:grpSpLocks/>
          </p:cNvGrpSpPr>
          <p:nvPr/>
        </p:nvGrpSpPr>
        <p:grpSpPr bwMode="auto">
          <a:xfrm>
            <a:off x="7372350" y="144463"/>
            <a:ext cx="1531938" cy="1895475"/>
            <a:chOff x="7371658" y="144370"/>
            <a:chExt cx="1532654" cy="1895797"/>
          </a:xfrm>
        </p:grpSpPr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0312" y="144370"/>
              <a:ext cx="1524000" cy="152400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TextBox 7"/>
            <p:cNvSpPr txBox="1"/>
            <p:nvPr/>
          </p:nvSpPr>
          <p:spPr>
            <a:xfrm>
              <a:off x="7371658" y="1670216"/>
              <a:ext cx="1524712" cy="369951"/>
            </a:xfrm>
            <a:prstGeom prst="rect">
              <a:avLst/>
            </a:prstGeom>
            <a:noFill/>
            <a:ln>
              <a:solidFill>
                <a:sysClr val="windowText" lastClr="000000"/>
              </a:solidFill>
            </a:ln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1" i="0" u="none" strike="noStrike" kern="0" cap="none" spc="500" normalizeH="0" baseline="0" noProof="0" dirty="0">
                  <a:ln>
                    <a:noFill/>
                  </a:ln>
                  <a:solidFill>
                    <a:srgbClr val="0066CC"/>
                  </a:solidFill>
                  <a:effectLst/>
                  <a:uLnTx/>
                  <a:uFillTx/>
                  <a:latin typeface="Times New Roman"/>
                </a:rPr>
                <a:t>КГЭУ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F:\ФОТО МЛ\IMG_20190424_09155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46" y="357166"/>
            <a:ext cx="2876797" cy="3835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786446" y="4429132"/>
            <a:ext cx="3000364" cy="166199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1112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Руководитель образовательной программы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11112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КАЛАЙДА МАРИНА ЛЬВОВНА, д.б.н., профессор, </a:t>
            </a:r>
          </a:p>
          <a:p>
            <a:pPr marL="0" marR="0" lvl="0" indent="11112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заведующая кафедрой «Водные биоресурсы</a:t>
            </a: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ru-RU" sz="1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аквакультура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111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14282" y="285728"/>
            <a:ext cx="4786346" cy="60016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кафедре ВБА реализуется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образовательная программа магистратуры по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направлению подготовки 35.04.07 «Водные биологические ресурсы» , профиль –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Аквакультура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Продолжительность обучения: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года – очная форма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aseline="0" dirty="0" smtClean="0">
                <a:latin typeface="Times New Roman" pitchFamily="18" charset="0"/>
                <a:cs typeface="Times New Roman" pitchFamily="18" charset="0"/>
              </a:rPr>
              <a:t>2,5 лет – заочная форма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aseline="0" dirty="0" smtClean="0">
                <a:latin typeface="Times New Roman" pitchFamily="18" charset="0"/>
                <a:cs typeface="Times New Roman" pitchFamily="18" charset="0"/>
              </a:rPr>
              <a:t>Контакты: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Тел: 8(843) 5194353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aseline="0" dirty="0" smtClean="0"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sz="2400" baseline="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aseline="0" dirty="0" smtClean="0">
                <a:latin typeface="Times New Roman" pitchFamily="18" charset="0"/>
                <a:cs typeface="Times New Roman" pitchFamily="18" charset="0"/>
              </a:rPr>
              <a:t>vbakgeu@mail.ru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428596" y="785794"/>
            <a:ext cx="8143932" cy="1200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Набор студентов  ведется на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бюджетной и платной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основе на очную и заочную формы обучения. Возможно поступление на условиях целевого приема, целевой подготовки по договору с профильной организацией.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Обучение ведется на русском языке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500034" y="3786190"/>
            <a:ext cx="8143932" cy="23083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Реализация образовательных программ по направлению подготовки «Водные биоресурсы 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аквакультура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 обеспечивается квалифицированными педагогическими кадрами. В образовательном процессе участвуют действующие руководители и работники профильных организаций. Преподаватели имеют ученые степени доктора наук, кандидата наук, а также ученые звания профессора и доцента. Научная работа сотрудников отражена в статьях, опубликованных в журналах и сборниках различных уровней, в том числе журналах перечня ВАК (высшая аттестационная комиссия).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2428868"/>
            <a:ext cx="8143932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обучения в магистратуре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выпускники ВУЗов поступают по результатам внутреннего экзамена по профилю (сроки можно уточнить на сайте КГЭУ в разделе «Абитуриенту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https://kgeu.ru/abiturentu/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452596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428596" y="214290"/>
            <a:ext cx="8429684" cy="46166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Программа направлена на подготовку магистров, профессиональная деятельность которых связана с рациональным использованием и охраной водных биологических ресурсов, экосистем естественных и искусственных водоемов, включая установки с замкнутым циклом водоснабжения для выращивания объектов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аквакультуры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Выпускники осваивают:</a:t>
            </a:r>
          </a:p>
          <a:p>
            <a:pPr lvl="0">
              <a:buFont typeface="Wingdings" pitchFamily="2" charset="2"/>
              <a:buChar char="Ø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оценку экологического состояния и рыбохозяйственного значения естественных и искусственных водоемов; </a:t>
            </a:r>
          </a:p>
          <a:p>
            <a:pPr lvl="0">
              <a:buFont typeface="Wingdings" pitchFamily="2" charset="2"/>
              <a:buChar char="Ø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искусственное воспроизводство и товарное выращивание рыб, кормовых и пищевых беспозвоночных, водорослей; </a:t>
            </a:r>
          </a:p>
          <a:p>
            <a:pPr marL="342900" lvl="0" indent="-342900">
              <a:buFont typeface="Wingdings" pitchFamily="2" charset="2"/>
              <a:buChar char="Ø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проектирование рыбоводных предприятий; </a:t>
            </a:r>
          </a:p>
          <a:p>
            <a:pPr lvl="0">
              <a:buFont typeface="Wingdings" pitchFamily="2" charset="2"/>
              <a:buChar char="Ø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обеспечение экологической безопасности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рыбохозяйственных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водоемов, гидробионтов, процессов, объектов и продукции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аквакультуры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управление качеством выращиваемых объектов; </a:t>
            </a:r>
          </a:p>
          <a:p>
            <a:pPr lvl="0">
              <a:buFont typeface="Wingdings" pitchFamily="2" charset="2"/>
              <a:buChar char="Ø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менеджмент в рыбном хозяйстве; </a:t>
            </a:r>
          </a:p>
          <a:p>
            <a:pPr lvl="0">
              <a:buFont typeface="Wingdings" pitchFamily="2" charset="2"/>
              <a:buChar char="Ø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организацию работы на предприятиях и в организациях рыбной отрасли; </a:t>
            </a:r>
          </a:p>
          <a:p>
            <a:pPr lvl="0">
              <a:buFont typeface="Wingdings" pitchFamily="2" charset="2"/>
              <a:buChar char="Ø"/>
            </a:pP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рыбохозяйственный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и экологический мониторинг антропогенного воздействия на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рыбохозяйственные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водоемы, водные биоресурсы; </a:t>
            </a:r>
          </a:p>
          <a:p>
            <a:pPr lvl="0">
              <a:buFont typeface="Wingdings" pitchFamily="2" charset="2"/>
              <a:buChar char="Ø"/>
            </a:pP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рыбохозяйственную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и экологическую экспертизу; </a:t>
            </a:r>
          </a:p>
          <a:p>
            <a:pPr lvl="0">
              <a:buFont typeface="Wingdings" pitchFamily="2" charset="2"/>
              <a:buChar char="Ø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надзор за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рыбохозяйственной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деятельностью, охрану водных биоресурсов; </a:t>
            </a:r>
          </a:p>
          <a:p>
            <a:pPr lvl="0">
              <a:buFont typeface="Wingdings" pitchFamily="2" charset="2"/>
              <a:buChar char="Ø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экологическое 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рыбохозяйственное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законодательство; </a:t>
            </a:r>
          </a:p>
          <a:p>
            <a:pPr lvl="0">
              <a:buFont typeface="Wingdings" pitchFamily="2" charset="2"/>
              <a:buChar char="Ø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педагогическую деятельность в учреждениях системы высшего и среднего профессионального образования.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428596" y="5143512"/>
            <a:ext cx="8286808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149600" algn="ctr"/>
                <a:tab pos="4275138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Ключевые дисциплины: основы управления водными биоресурсами, Глобальная экология, Промысловая гидробиология, Математическое моделирование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экологических систем, Информационные технологии в </a:t>
            </a:r>
            <a:r>
              <a:rPr kumimoji="0" lang="ru-RU" sz="16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аквакультуре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Биотестирование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Управление качеством вод по гидрохимическим показателям.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428596" y="571480"/>
            <a:ext cx="8358246" cy="23083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2016 году в целях развития связей высшего учебного заведения с деятельностью отечественных компаний были созданы 2 базовые кафедры: «Санитарно-гигиенические исследования водных экосистем» (при ООО «Научно-исследовательский, проектный институт (НИПИ) «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Технополис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») и «Рыбоводно-продукционные исследования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аквакультуре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 (при ООО «Биосфера»), заключен Меморандум 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взаимосотрудничестве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между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Ростокским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университетом (Германия) и ФГБОУ ВО «КГЭУ» с целью содействия повышению эффективности академических обменов.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428596" y="3500438"/>
            <a:ext cx="8286808" cy="20313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закрепления теоретических знаний магистры проходят практики на базе кафедры ВБА, лучшего осетрового рыбоводного завода в Республике Татарстан ООО «Биосфера-Фиш», профильных организаций, таких как Татарский филиал ФГБНУ ВНИРО (Татарстан НИРО), ОАО «Арский рыбхоз»; ОАО Рыбоводное хозяйство «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Ушня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»; ОАО «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Лаишевский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рыбоводный завод»; Управление Федеральной службы по надзору в сфере природопользования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Росприроднадзора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по Республике Татарстан и др.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Кафедра «Водные биоресурсы и </a:t>
            </a:r>
            <a:r>
              <a:rPr lang="ru-RU" b="1" dirty="0" err="1" smtClean="0"/>
              <a:t>аквакультура</a:t>
            </a:r>
            <a:r>
              <a:rPr lang="ru-RU" b="1" dirty="0" smtClean="0"/>
              <a:t>» (ВБА)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Телефон: 8 (843) 519-43-53</a:t>
            </a:r>
            <a:endParaRPr lang="ru-RU" dirty="0" smtClean="0"/>
          </a:p>
          <a:p>
            <a:pPr algn="ctr">
              <a:buNone/>
            </a:pPr>
            <a:r>
              <a:rPr lang="en-US" b="1" dirty="0" smtClean="0"/>
              <a:t>E</a:t>
            </a:r>
            <a:r>
              <a:rPr lang="ru-RU" b="1" dirty="0" smtClean="0"/>
              <a:t>-</a:t>
            </a:r>
            <a:r>
              <a:rPr lang="en-US" b="1" dirty="0" smtClean="0"/>
              <a:t>mail</a:t>
            </a:r>
            <a:r>
              <a:rPr lang="ru-RU" b="1" dirty="0" smtClean="0"/>
              <a:t>: </a:t>
            </a:r>
            <a:r>
              <a:rPr lang="en-US" b="1" dirty="0" err="1" smtClean="0"/>
              <a:t>vbakgeu</a:t>
            </a:r>
            <a:r>
              <a:rPr lang="ru-RU" b="1" dirty="0" smtClean="0"/>
              <a:t>@</a:t>
            </a:r>
            <a:r>
              <a:rPr lang="en-US" b="1" dirty="0" smtClean="0"/>
              <a:t>mail</a:t>
            </a:r>
            <a:r>
              <a:rPr lang="ru-RU" b="1" dirty="0" smtClean="0"/>
              <a:t>.</a:t>
            </a:r>
            <a:r>
              <a:rPr lang="en-US" b="1" dirty="0" err="1" smtClean="0"/>
              <a:t>ru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Заведующий кафедрой – КАЛАЙДА Марина Львовна,  доктор биологических наук, профессор</a:t>
            </a:r>
            <a:endParaRPr lang="ru-RU" dirty="0" smtClean="0"/>
          </a:p>
          <a:p>
            <a:pPr algn="r"/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5199</TotalTime>
  <Words>584</Words>
  <Application>Microsoft Office PowerPoint</Application>
  <PresentationFormat>Экран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 ОБРАЗОВАТЕЛЬНАЯ ПРОГРАММА «АКВАКУЛЬТУРА»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повышения туристической привлекательности г. Казани путем создания на базе водоемов в парках декоративных аквакультурных зон</dc:title>
  <dc:creator>Мадина</dc:creator>
  <cp:lastModifiedBy>Пользователь Windows</cp:lastModifiedBy>
  <cp:revision>24</cp:revision>
  <dcterms:created xsi:type="dcterms:W3CDTF">2015-12-10T14:26:07Z</dcterms:created>
  <dcterms:modified xsi:type="dcterms:W3CDTF">2025-02-17T07:09:28Z</dcterms:modified>
</cp:coreProperties>
</file>