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4AFBBC7-2D37-49AB-BB84-6DA3F28DF572}" type="datetimeFigureOut">
              <a:rPr lang="ru-RU" smtClean="0"/>
              <a:t>22.06.2024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66CF8AB-14C1-4655-AF80-00226F3FF2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727" y="1387737"/>
            <a:ext cx="4752529" cy="173198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7" y="1098293"/>
            <a:ext cx="817871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Лента лицом вверх 5"/>
          <p:cNvSpPr/>
          <p:nvPr/>
        </p:nvSpPr>
        <p:spPr>
          <a:xfrm>
            <a:off x="4499992" y="5562789"/>
            <a:ext cx="360040" cy="144016"/>
          </a:xfrm>
          <a:prstGeom prst="ribbon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73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9" y="1628799"/>
            <a:ext cx="2664296" cy="148677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933056"/>
            <a:ext cx="7734747" cy="208823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Символом праздника издавна считается </a:t>
            </a:r>
            <a:r>
              <a:rPr lang="ru-RU" b="1" dirty="0">
                <a:solidFill>
                  <a:srgbClr val="C00000"/>
                </a:solidFill>
              </a:rPr>
              <a:t>ромашка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и на это есть ряд причин. Во-первых, именно этот белоснежный цветок с желтой сердцевиной на Руси считается символом любви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А инициатива сделать этот цветок официальным символом дня семьи, любви принадлежит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супруге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бывшего президента РФ Дмитрия Медведева.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300" y="706041"/>
            <a:ext cx="3287832" cy="244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0" r="12213" b="22975"/>
          <a:stretch/>
        </p:blipFill>
        <p:spPr bwMode="auto">
          <a:xfrm>
            <a:off x="827584" y="706041"/>
            <a:ext cx="3696510" cy="244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17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7" y="1204857"/>
            <a:ext cx="3096344" cy="15760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861048"/>
            <a:ext cx="7734747" cy="230425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Наиболее широко праздник отмечают в </a:t>
            </a:r>
            <a:r>
              <a:rPr lang="ru-RU" b="1" dirty="0">
                <a:solidFill>
                  <a:srgbClr val="C00000"/>
                </a:solidFill>
              </a:rPr>
              <a:t>Муроме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(Владимирская область) – на родине Петра и Февроньи. На набережной Оки устраивают народные гуляния, проводят концерты и ярмарки.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Также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различные мероприятия, посвященные Дню семьи, любви и верности, проходят 8 июля и в других городах России.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9" t="11720" r="7936" b="7468"/>
          <a:stretch/>
        </p:blipFill>
        <p:spPr bwMode="auto">
          <a:xfrm>
            <a:off x="4860032" y="655509"/>
            <a:ext cx="3122452" cy="251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5"/>
          <a:stretch/>
        </p:blipFill>
        <p:spPr bwMode="auto">
          <a:xfrm>
            <a:off x="971600" y="651827"/>
            <a:ext cx="3393522" cy="251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945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779912" y="1204857"/>
            <a:ext cx="4664841" cy="19107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933056"/>
            <a:ext cx="7734747" cy="2016224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Кроме того, в последние годы в России стало популярным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праздновать свадьбы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8 июля.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этому случаю многие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загсы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продлевают в День любви, семьи и верности часы работы и даже отказываются регистрировать разводы.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810344"/>
            <a:ext cx="5007949" cy="238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/>
          <a:stretch/>
        </p:blipFill>
        <p:spPr bwMode="auto">
          <a:xfrm>
            <a:off x="755576" y="810344"/>
            <a:ext cx="2376264" cy="238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64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9" y="1204857"/>
            <a:ext cx="3168352" cy="19107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246999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Вместе с тем, 8 июля в России проводится традиционное вручение медали </a:t>
            </a:r>
            <a:r>
              <a:rPr lang="ru-RU" b="1" dirty="0" smtClean="0">
                <a:solidFill>
                  <a:srgbClr val="C00000"/>
                </a:solidFill>
              </a:rPr>
              <a:t>«За </a:t>
            </a:r>
            <a:r>
              <a:rPr lang="ru-RU" b="1" dirty="0">
                <a:solidFill>
                  <a:srgbClr val="C00000"/>
                </a:solidFill>
              </a:rPr>
              <a:t>любовь и </a:t>
            </a:r>
            <a:r>
              <a:rPr lang="ru-RU" b="1" dirty="0" smtClean="0">
                <a:solidFill>
                  <a:srgbClr val="C00000"/>
                </a:solidFill>
              </a:rPr>
              <a:t>верность»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Награды удостаиваются пары, живущие в браке более 25 лет, получившие известность среди сограждан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«крепостью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семейных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устоев»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«воспитавшие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детей достойными членами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общества».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Кандидатов обычно представляют муниципальные власти, а награждение проходит на региональном и федеральном уровне.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45374"/>
            <a:ext cx="3090530" cy="23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5374"/>
            <a:ext cx="3466894" cy="23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273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203954"/>
            <a:ext cx="6923951" cy="4457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2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254200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b="1" dirty="0">
                <a:solidFill>
                  <a:srgbClr val="C00000"/>
                </a:solidFill>
              </a:rPr>
              <a:t>2006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году власти Мурома выступили с инициативой учредить Всероссийский день супружеской любви и семейного счастья в память Петра и Февронии. Их поддержали также Русская православная церковь (РПЦ) и Федеральное собрание РФ.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Так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России появился праздник – </a:t>
            </a:r>
            <a:r>
              <a:rPr lang="ru-RU" b="1" dirty="0">
                <a:solidFill>
                  <a:srgbClr val="C00000"/>
                </a:solidFill>
              </a:rPr>
              <a:t>День семьи, любви и верности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 Впервые его отметили </a:t>
            </a:r>
            <a:r>
              <a:rPr lang="ru-RU" b="1" dirty="0">
                <a:solidFill>
                  <a:srgbClr val="C00000"/>
                </a:solidFill>
              </a:rPr>
              <a:t>8 июля 2008 года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Официально праздник был учрежден в </a:t>
            </a:r>
            <a:r>
              <a:rPr lang="ru-RU" b="1" dirty="0" smtClean="0">
                <a:solidFill>
                  <a:srgbClr val="C00000"/>
                </a:solidFill>
              </a:rPr>
              <a:t>2022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году.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01" y="582559"/>
            <a:ext cx="3363901" cy="2562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4030"/>
            <a:ext cx="2736304" cy="194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62" y="1194237"/>
            <a:ext cx="2896594" cy="195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97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040" y="2852937"/>
            <a:ext cx="425576" cy="26263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933056"/>
            <a:ext cx="7734747" cy="2304256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Как следует из </a:t>
            </a:r>
            <a:r>
              <a:rPr lang="ru-RU" b="1" dirty="0">
                <a:solidFill>
                  <a:srgbClr val="C00000"/>
                </a:solidFill>
              </a:rPr>
              <a:t>"Повести о Петре и Февронии Муромских"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написанной церковным писателем </a:t>
            </a:r>
            <a:r>
              <a:rPr lang="ru-RU" b="1" dirty="0">
                <a:solidFill>
                  <a:srgbClr val="C00000"/>
                </a:solidFill>
              </a:rPr>
              <a:t>Ермолаем-</a:t>
            </a:r>
            <a:r>
              <a:rPr lang="ru-RU" b="1" dirty="0" err="1">
                <a:solidFill>
                  <a:srgbClr val="C00000"/>
                </a:solidFill>
              </a:rPr>
              <a:t>Еразмом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еще в середине XVI века, </a:t>
            </a:r>
            <a:r>
              <a:rPr lang="ru-RU" b="1" dirty="0">
                <a:solidFill>
                  <a:srgbClr val="C00000"/>
                </a:solidFill>
              </a:rPr>
              <a:t>Петр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был вторым сыном Муромского князя Юрия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Владимировича. Он страдал проказой, но ни один лекарь не мог его вылечить.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1656184" cy="248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20688"/>
            <a:ext cx="2592288" cy="248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692696"/>
            <a:ext cx="2453223" cy="248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2544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0232" y="1844824"/>
            <a:ext cx="1217664" cy="11606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933056"/>
            <a:ext cx="7734747" cy="2232248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Тогда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князю посоветовали обратиться к дочери пчеловода </a:t>
            </a:r>
            <a:r>
              <a:rPr lang="ru-RU" b="1" dirty="0">
                <a:solidFill>
                  <a:srgbClr val="C00000"/>
                </a:solidFill>
              </a:rPr>
              <a:t>Февронии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которая обладала даром целительства.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Жила она в деревне Ласково в Рязанской земле.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Девушка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согласилась вылечить Петра при условии, что он женится на ней.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Князь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не верил, что какая-то крестьянка сможет ему помочь, и согласился.</a:t>
            </a:r>
            <a:r>
              <a:rPr lang="ru-RU" dirty="0"/>
              <a:t> 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882" y="732666"/>
            <a:ext cx="1368152" cy="243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38962"/>
            <a:ext cx="1851087" cy="243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38962"/>
            <a:ext cx="2240721" cy="243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423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79" y="1772815"/>
            <a:ext cx="2520281" cy="13427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4149080"/>
            <a:ext cx="7734747" cy="1944216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Тем не менее, Феврония действительно вылечила Петра, однако выполнять свое обещание он не спешил. Но после того, как болезнь вернулась к нему вновь, 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женился на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Февронии.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38944"/>
            <a:ext cx="3386700" cy="25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r="19864"/>
          <a:stretch/>
        </p:blipFill>
        <p:spPr bwMode="auto">
          <a:xfrm>
            <a:off x="5580112" y="638944"/>
            <a:ext cx="2028384" cy="25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866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412775"/>
            <a:ext cx="3656729" cy="170279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23259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После смерти брата в </a:t>
            </a:r>
            <a:r>
              <a:rPr lang="ru-RU" b="1" dirty="0">
                <a:solidFill>
                  <a:srgbClr val="C00000"/>
                </a:solidFill>
              </a:rPr>
              <a:t>1203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году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Пётр возглавил Муром. Он был хорошим правителем, но жителям не понравился его выбор супруги.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Бояре не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захотели иметь княгиню-простолюдинку, заявив ему: «Или отпусти жену, которая своим происхождением оскорбляет знатных барынь, или оставь Муром». Князь взял Февронию, и на двух кораблях они отплыли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по Оке.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r="12873"/>
          <a:stretch/>
        </p:blipFill>
        <p:spPr bwMode="auto">
          <a:xfrm>
            <a:off x="611560" y="620688"/>
            <a:ext cx="3318807" cy="249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426" y="620689"/>
            <a:ext cx="4026430" cy="249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302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933056"/>
            <a:ext cx="7734747" cy="223224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Муроме началась смута, многие пытались занять освободившийся престол, начались убийства. Тогда бояре попросили князя с женой вернуться.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Князь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 княгиня вернулись, и Феврония в дальнейшем сумела заслужить любовь горожан.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3168353" cy="247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47" y="692696"/>
            <a:ext cx="4941136" cy="2470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04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5" y="1204857"/>
            <a:ext cx="4968552" cy="19107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3767316"/>
            <a:ext cx="8208912" cy="2542004"/>
          </a:xfrm>
        </p:spPr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В преклонном возрасте приняв монашеский постриг в разных монастырях с именами </a:t>
            </a:r>
            <a:r>
              <a:rPr lang="ru-RU" b="1" dirty="0">
                <a:solidFill>
                  <a:srgbClr val="C00000"/>
                </a:solidFill>
              </a:rPr>
              <a:t>Давид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и </a:t>
            </a:r>
            <a:r>
              <a:rPr lang="ru-RU" b="1" dirty="0">
                <a:solidFill>
                  <a:srgbClr val="C00000"/>
                </a:solidFill>
              </a:rPr>
              <a:t>Евфросиния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, они молили Бога, чтобы им умереть в один день, и завещали положить их тела в одном гробу, заранее приготовив гробницу из одного камня, с тонкой перегородкой.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Скончались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они в один день и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час – </a:t>
            </a:r>
            <a:r>
              <a:rPr lang="ru-RU" b="1" dirty="0" smtClean="0">
                <a:solidFill>
                  <a:srgbClr val="C00000"/>
                </a:solidFill>
              </a:rPr>
              <a:t>25 июня 1228 года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Сочтя погребение в одном гробу несовместимым с монашеским званием, их тела положили в разных обителях, но на следующий день они оказались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вместе.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43714"/>
            <a:ext cx="6624736" cy="2481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675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6176" y="1556791"/>
            <a:ext cx="2288577" cy="155878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9248" y="3861048"/>
            <a:ext cx="7734747" cy="223224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 тех пор эта супружеская чета стала символом семьи, любви и верности.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</a:t>
            </a:r>
            <a:r>
              <a:rPr lang="ru-RU" b="1" dirty="0" smtClean="0">
                <a:solidFill>
                  <a:srgbClr val="C00000"/>
                </a:solidFill>
              </a:rPr>
              <a:t>1547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году они были канонизированы православной церковью, а 8 июля (25 июня по старому стилю)  стал днем памяти святых.</a:t>
            </a:r>
          </a:p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 настоящее время мощи Петра и Февронии хранятся в Свято-Троицком монастыре Мурома.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4" r="16969"/>
          <a:stretch/>
        </p:blipFill>
        <p:spPr bwMode="auto">
          <a:xfrm>
            <a:off x="5940152" y="785473"/>
            <a:ext cx="2592288" cy="244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7" t="3729" r="16056" b="3421"/>
          <a:stretch/>
        </p:blipFill>
        <p:spPr bwMode="auto">
          <a:xfrm>
            <a:off x="539552" y="777581"/>
            <a:ext cx="1800200" cy="244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18494" r="21011" b="18494"/>
          <a:stretch/>
        </p:blipFill>
        <p:spPr bwMode="auto">
          <a:xfrm>
            <a:off x="2627784" y="777581"/>
            <a:ext cx="316835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5078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249</TotalTime>
  <Words>533</Words>
  <Application>Microsoft Office PowerPoint</Application>
  <PresentationFormat>Экран (4:3)</PresentationFormat>
  <Paragraphs>22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Гильманова Елена Витальевна</dc:creator>
  <cp:lastModifiedBy>Гильманова Елена Витальевна</cp:lastModifiedBy>
  <cp:revision>16</cp:revision>
  <dcterms:created xsi:type="dcterms:W3CDTF">2024-06-22T06:14:14Z</dcterms:created>
  <dcterms:modified xsi:type="dcterms:W3CDTF">2024-06-22T10:23:17Z</dcterms:modified>
</cp:coreProperties>
</file>