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60" r:id="rId4"/>
    <p:sldId id="263" r:id="rId5"/>
    <p:sldId id="266" r:id="rId6"/>
    <p:sldId id="257" r:id="rId7"/>
    <p:sldId id="258" r:id="rId8"/>
    <p:sldId id="268" r:id="rId9"/>
    <p:sldId id="262" r:id="rId10"/>
    <p:sldId id="259" r:id="rId11"/>
    <p:sldId id="264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ADF"/>
    <a:srgbClr val="3563B1"/>
    <a:srgbClr val="0C53DF"/>
    <a:srgbClr val="0661B4"/>
    <a:srgbClr val="0E7EE5"/>
    <a:srgbClr val="FFCC00"/>
    <a:srgbClr val="FF3300"/>
    <a:srgbClr val="FFD85B"/>
    <a:srgbClr val="224AAE"/>
    <a:srgbClr val="204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2" autoAdjust="0"/>
    <p:restoredTop sz="90214" autoAdjust="0"/>
  </p:normalViewPr>
  <p:slideViewPr>
    <p:cSldViewPr snapToGrid="0">
      <p:cViewPr>
        <p:scale>
          <a:sx n="70" d="100"/>
          <a:sy n="70" d="100"/>
        </p:scale>
        <p:origin x="-768" y="17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997F0-1408-4F9D-BF8A-6A341739DDE5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EF634-D9CE-43BC-9867-1318D5438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216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EF634-D9CE-43BC-9867-1318D543859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94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EF634-D9CE-43BC-9867-1318D543859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863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A08A06-42C2-4B33-945B-C2B19EDF3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FA86003-EEFB-48BD-AF3A-6C7B7FE9C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654808-98D6-43F4-A65D-A2ED6965B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C23A-EF8D-4D33-B524-0A527D0F172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27EA3C-ACF5-4FFA-BB08-741A4909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53156ED-4C4F-49D4-A5D8-288A7E7BE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3CB-F8F6-44C1-886A-9550F082A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83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F3D7BE-356D-46D9-8CC1-8C3D0329A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A854CFF-06A5-489D-99A3-CE8020A84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DC139B-B928-4BA9-B909-0A278D3EA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C23A-EF8D-4D33-B524-0A527D0F172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F04C04-E080-456C-B56F-A1837EE34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0E09CE-6FB4-47AA-A948-5A00A96B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3CB-F8F6-44C1-886A-9550F082A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98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1CE649E-B278-4DB7-9F03-C4E5864925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56621D0-2A65-44DD-A10A-0D3D4C1E4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7D6250-9F80-4A09-89A0-8C535F0C2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C23A-EF8D-4D33-B524-0A527D0F172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A9F039-9A90-4F0D-A976-595D2345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59EBBA-84D0-4DDD-BABF-3AFA0A06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3CB-F8F6-44C1-886A-9550F082A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13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5EA78D-274A-41F3-87BD-CE807F34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1F03FF-4908-438F-8A3E-1BB0F4F65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1B6C72-980E-443E-8061-E17CD3C68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C23A-EF8D-4D33-B524-0A527D0F172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CE8C09-12D3-48A3-A38D-55AE35D7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77E9F6-B10E-473E-8B32-80A9B30E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3CB-F8F6-44C1-886A-9550F082A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4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7717C6-25F1-4B7A-AE2A-3800E9F67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17E52DD-CCF8-47E1-A12C-0B2E861B4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E2D5C8-4466-4885-8F92-339449711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C23A-EF8D-4D33-B524-0A527D0F172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BB7418-D9BA-42DE-A99C-43A256F14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65540A-B640-437C-B7AB-61B13C8F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3CB-F8F6-44C1-886A-9550F082A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26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C6A9E5-5B7C-4D79-8A7E-FE4AC7A37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DDCFE8-58DD-41FC-A64D-6EA6E16EB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DC56F4D-D079-407A-AF0A-602E3741E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278CD92-618A-4602-BC82-1AF4B9096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C23A-EF8D-4D33-B524-0A527D0F172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E1A76D2-C60B-4C3F-BC3E-0A077A6A7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A5CA24D-4554-4F98-9280-DAA62B18D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3CB-F8F6-44C1-886A-9550F082A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2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00FAEE-F1A1-4FB5-905C-2B2F7D892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18CECE1-F218-4D70-A6A5-0B0AF7F6D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CF76886-34B0-4FF1-98C1-F00AE2173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4CA62B0-28C0-4B4A-B3F9-F888932DE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F135839-3EC9-48A9-84DF-99B68AD7A0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70E654E-DE98-4196-9BF4-848EFCB45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C23A-EF8D-4D33-B524-0A527D0F172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63501C4-CA27-4D84-A790-8CD8FC612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E004C2C-2345-4FE7-9840-71F25FC71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3CB-F8F6-44C1-886A-9550F082A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87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26F382-99D6-4E00-AB6F-8D53C1A8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9CE4736-94E3-470A-841A-A5B309359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C23A-EF8D-4D33-B524-0A527D0F172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5A4D05E-3447-4A25-A04A-23E807ED8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8270CBA-ED28-44C3-B26D-681A54984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3CB-F8F6-44C1-886A-9550F082A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84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F2A9806-3D9E-4BF0-B551-9847BB74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C23A-EF8D-4D33-B524-0A527D0F172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2C191DC-8E95-4AFE-A6AC-71ADFE4F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C867934-9642-4F7B-B201-8A13E3AB0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3CB-F8F6-44C1-886A-9550F082A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5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07663B-3113-49C0-8F0B-1F930EF88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338F9D-0D66-4FF0-9CD6-0C677A21F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9876199-8CF2-4130-833C-0A205FFFA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94A22C2-0158-40FE-BC61-885924A67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C23A-EF8D-4D33-B524-0A527D0F172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76C293A-5C91-4599-B928-0A9FF000B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338E954-71FA-492F-B618-EE8E03AB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3CB-F8F6-44C1-886A-9550F082A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76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AC3F5F-C79D-4062-9EED-2B124C3E8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C5CD4F1-D79F-4467-9911-C0F16F1EA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C9F913E-5D7F-466C-9A3C-C855304C5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A41FA9B-8582-4EFC-8489-A00E47B82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C23A-EF8D-4D33-B524-0A527D0F172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C71DF63-A2CB-48A3-A160-8639DF61A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9FB9AC5-4497-4850-9A69-E0A469D40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3CB-F8F6-44C1-886A-9550F082A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08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EFD035-3715-4B80-960C-731A8747B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551991C-2788-4E21-83A5-B52001AED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6BBAA4-4C59-40B0-8135-5EDD86F26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DC23A-EF8D-4D33-B524-0A527D0F172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2813B2-B903-4394-BD18-A388CA79D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7957CA-6FEE-4A10-A1F4-BBBA32178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1F3CB-F8F6-44C1-886A-9550F082A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09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priem.kgeu.ru/user/sign-in/logi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hyperlink" Target="https://kgeu.ru/Home/About/4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kgeu.ru/Abitu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s://kgeu.ru/Home/Page/211?idShablonMenu=50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n----ftbj5akhn7eta.xn--p1ai/wp-content/uploads/2022/05/Foto-KGEU-1024x2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" t="21447" r="7230"/>
          <a:stretch/>
        </p:blipFill>
        <p:spPr bwMode="auto">
          <a:xfrm>
            <a:off x="-1" y="4005947"/>
            <a:ext cx="12192001" cy="285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6996DB5-5990-4D77-A755-0BB50DFCAF77}"/>
              </a:ext>
            </a:extLst>
          </p:cNvPr>
          <p:cNvSpPr/>
          <p:nvPr/>
        </p:nvSpPr>
        <p:spPr>
          <a:xfrm>
            <a:off x="-152400" y="321214"/>
            <a:ext cx="7013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>
              <a:spcAft>
                <a:spcPts val="0"/>
              </a:spcAft>
            </a:pPr>
            <a:r>
              <a:rPr lang="ru-RU" sz="3600" b="1" dirty="0">
                <a:solidFill>
                  <a:schemeClr val="bg1"/>
                </a:solidFill>
                <a:effectLst/>
              </a:rPr>
              <a:t>КАЗАНСКИЙ ГОСУДАРСТВЕННЫЙ </a:t>
            </a:r>
            <a:r>
              <a:rPr lang="ru-RU" sz="36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ЭНЕРГЕТИЧЕСКИЙ УНИВЕРСИТЕТ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74C1610-5525-43EB-B1B4-87192CDB472D}"/>
              </a:ext>
            </a:extLst>
          </p:cNvPr>
          <p:cNvSpPr/>
          <p:nvPr/>
        </p:nvSpPr>
        <p:spPr>
          <a:xfrm rot="16200000">
            <a:off x="-676272" y="2296512"/>
            <a:ext cx="2636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>
              <a:spcAft>
                <a:spcPts val="0"/>
              </a:spcAft>
            </a:pPr>
            <a:r>
              <a:rPr lang="ru-RU" sz="3600" b="1" spc="-10" dirty="0">
                <a:solidFill>
                  <a:schemeClr val="bg1"/>
                </a:solidFill>
                <a:latin typeface="+mj-lt"/>
              </a:rPr>
              <a:t>КАФЕДРА</a:t>
            </a:r>
            <a:r>
              <a:rPr lang="ru-RU" sz="2000" b="1" spc="-10" dirty="0">
                <a:solidFill>
                  <a:schemeClr val="bg1"/>
                </a:solidFill>
                <a:latin typeface="+mj-lt"/>
              </a:rPr>
              <a:t> </a:t>
            </a:r>
            <a:endParaRPr lang="ru-RU" sz="2000" b="1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EB22FD52-F142-48FD-B66B-199F9891C4C4}"/>
              </a:ext>
            </a:extLst>
          </p:cNvPr>
          <p:cNvSpPr/>
          <p:nvPr/>
        </p:nvSpPr>
        <p:spPr>
          <a:xfrm rot="20857917">
            <a:off x="8863220" y="1051900"/>
            <a:ext cx="576707" cy="55991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58A30B48-5A98-4345-8372-2C0A8CF961C4}"/>
              </a:ext>
            </a:extLst>
          </p:cNvPr>
          <p:cNvSpPr/>
          <p:nvPr/>
        </p:nvSpPr>
        <p:spPr>
          <a:xfrm rot="20857917">
            <a:off x="9083215" y="349657"/>
            <a:ext cx="374875" cy="3684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144597D-7EAA-42C9-8AD4-299CC7C01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0205"/>
            <a:ext cx="12192000" cy="40389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23BE1A8-1D46-4873-A807-136030EDD6F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101" y="75546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7E4D0A85-E9CA-4DB2-A551-0BB625921E6E}"/>
              </a:ext>
            </a:extLst>
          </p:cNvPr>
          <p:cNvSpPr/>
          <p:nvPr/>
        </p:nvSpPr>
        <p:spPr>
          <a:xfrm rot="7567878">
            <a:off x="84433" y="2539116"/>
            <a:ext cx="1761349" cy="1693080"/>
          </a:xfrm>
          <a:prstGeom prst="ellipse">
            <a:avLst/>
          </a:prstGeom>
          <a:gradFill>
            <a:gsLst>
              <a:gs pos="30000">
                <a:srgbClr val="15CFD3"/>
              </a:gs>
              <a:gs pos="78000">
                <a:srgbClr val="0B77BC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33905BDB-2C63-4D03-84CE-BAD33D4DDF65}"/>
              </a:ext>
            </a:extLst>
          </p:cNvPr>
          <p:cNvSpPr/>
          <p:nvPr/>
        </p:nvSpPr>
        <p:spPr>
          <a:xfrm rot="8201897">
            <a:off x="956287" y="2646991"/>
            <a:ext cx="1116129" cy="113003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33905BDB-2C63-4D03-84CE-BAD33D4DDF65}"/>
              </a:ext>
            </a:extLst>
          </p:cNvPr>
          <p:cNvSpPr/>
          <p:nvPr/>
        </p:nvSpPr>
        <p:spPr>
          <a:xfrm rot="8201897">
            <a:off x="3704435" y="2575044"/>
            <a:ext cx="1868157" cy="18737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87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3465266-DD5A-41EA-AB34-D6930132C64D}"/>
              </a:ext>
            </a:extLst>
          </p:cNvPr>
          <p:cNvSpPr/>
          <p:nvPr/>
        </p:nvSpPr>
        <p:spPr>
          <a:xfrm>
            <a:off x="2875280" y="368140"/>
            <a:ext cx="6441440" cy="758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spc="-20" dirty="0">
                <a:gradFill flip="none" rotWithShape="1">
                  <a:gsLst>
                    <a:gs pos="55000">
                      <a:srgbClr val="0E77E4"/>
                    </a:gs>
                    <a:gs pos="28000">
                      <a:srgbClr val="0E7EE5"/>
                    </a:gs>
                    <a:gs pos="83000">
                      <a:srgbClr val="0C53DF"/>
                    </a:gs>
                    <a:gs pos="100000">
                      <a:srgbClr val="0661B4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Кем я могу работать?</a:t>
            </a:r>
            <a:endParaRPr lang="ru-RU" sz="3600" b="1" dirty="0">
              <a:gradFill flip="none" rotWithShape="1">
                <a:gsLst>
                  <a:gs pos="55000">
                    <a:srgbClr val="0E77E4"/>
                  </a:gs>
                  <a:gs pos="28000">
                    <a:srgbClr val="0E7EE5"/>
                  </a:gs>
                  <a:gs pos="83000">
                    <a:srgbClr val="0C53DF"/>
                  </a:gs>
                  <a:gs pos="100000">
                    <a:srgbClr val="0661B4"/>
                  </a:gs>
                </a:gsLst>
                <a:lin ang="108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1B0ABDF-69E9-412C-9731-C3A868864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18" y="1199754"/>
            <a:ext cx="914400" cy="9144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3E1846A-8535-4461-AF4D-33B5DB8BC647}"/>
              </a:ext>
            </a:extLst>
          </p:cNvPr>
          <p:cNvSpPr/>
          <p:nvPr/>
        </p:nvSpPr>
        <p:spPr>
          <a:xfrm>
            <a:off x="1572560" y="1451254"/>
            <a:ext cx="3145926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spc="-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Главным энергетиком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9A753B7-5C53-4993-B448-DFB7277556D3}"/>
              </a:ext>
            </a:extLst>
          </p:cNvPr>
          <p:cNvSpPr/>
          <p:nvPr/>
        </p:nvSpPr>
        <p:spPr>
          <a:xfrm>
            <a:off x="1572560" y="2501364"/>
            <a:ext cx="373641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spc="-2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Инженером-энергетиком предприятия, организации </a:t>
            </a:r>
            <a:endParaRPr lang="ru-RU" sz="2400" b="1" spc="-2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EC0978-B822-44B1-B353-00555082D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01" y="2538273"/>
            <a:ext cx="843035" cy="84303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6F0849F-7521-46AE-A7F6-F935CCA0B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839" y="4043593"/>
            <a:ext cx="822959" cy="82295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E203D4B-FF06-4795-86A1-21092B590BAD}"/>
              </a:ext>
            </a:extLst>
          </p:cNvPr>
          <p:cNvSpPr/>
          <p:nvPr/>
        </p:nvSpPr>
        <p:spPr>
          <a:xfrm>
            <a:off x="1572560" y="3826078"/>
            <a:ext cx="396054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spc="-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Инженером-проектировщиком систем электроснабжения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53D6E2E-7A01-4163-9743-6AD0588C9BE5}"/>
              </a:ext>
            </a:extLst>
          </p:cNvPr>
          <p:cNvSpPr/>
          <p:nvPr/>
        </p:nvSpPr>
        <p:spPr>
          <a:xfrm>
            <a:off x="1572560" y="5451047"/>
            <a:ext cx="396054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spc="-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Ведущим инженером-электриком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21FCA4AB-C269-43F2-9D47-456AD3C42F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59" y="5446352"/>
            <a:ext cx="878718" cy="878718"/>
          </a:xfrm>
          <a:prstGeom prst="rect">
            <a:avLst/>
          </a:prstGeom>
        </p:spPr>
      </p:pic>
      <p:pic>
        <p:nvPicPr>
          <p:cNvPr id="19" name="Рисунок 18" descr="ЭХП">
            <a:extLst>
              <a:ext uri="{FF2B5EF4-FFF2-40B4-BE49-F238E27FC236}">
                <a16:creationId xmlns:a16="http://schemas.microsoft.com/office/drawing/2014/main" xmlns="" id="{D0BD34C7-69F1-443E-B7E4-9121047ED95A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0" t="36283" r="3739" b="21488"/>
          <a:stretch/>
        </p:blipFill>
        <p:spPr bwMode="auto">
          <a:xfrm>
            <a:off x="8723192" y="962780"/>
            <a:ext cx="3341430" cy="5658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Главный энергетик Кубани совершил рабочую поездку в Анапу — Новости Анапы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684" y="1411564"/>
            <a:ext cx="2925691" cy="1782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Главный энергетик, з/п от 60 т.р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795" y="3826078"/>
            <a:ext cx="3407580" cy="2269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52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B56C537-6BBE-40F2-9666-332E6A81655B}"/>
              </a:ext>
            </a:extLst>
          </p:cNvPr>
          <p:cNvSpPr/>
          <p:nvPr/>
        </p:nvSpPr>
        <p:spPr>
          <a:xfrm>
            <a:off x="1738763" y="4608352"/>
            <a:ext cx="3888680" cy="1341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spc="-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Мастером и прорабом в электромонтажной организации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785A8F6-7B2A-4046-BEEC-61ED31E30C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34" y="1517795"/>
            <a:ext cx="1056965" cy="105696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B797803-4349-4138-8C36-54D3EE3AC20D}"/>
              </a:ext>
            </a:extLst>
          </p:cNvPr>
          <p:cNvSpPr/>
          <p:nvPr/>
        </p:nvSpPr>
        <p:spPr>
          <a:xfrm>
            <a:off x="1738763" y="1549557"/>
            <a:ext cx="4096170" cy="1341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spc="-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Инженером по обслуживанию электрооборудования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A005762-62D6-4469-8B2E-79E646CF1E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6" y="3201164"/>
            <a:ext cx="985861" cy="98586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F60C76D-34CA-43AE-885C-509217D7D580}"/>
              </a:ext>
            </a:extLst>
          </p:cNvPr>
          <p:cNvSpPr/>
          <p:nvPr/>
        </p:nvSpPr>
        <p:spPr>
          <a:xfrm>
            <a:off x="1738763" y="3228979"/>
            <a:ext cx="3635522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spc="-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Инженером технического сопровождения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E4BEE66-A777-410F-A940-C73AC1A97B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36" y="4867665"/>
            <a:ext cx="822960" cy="82296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3465266-DD5A-41EA-AB34-D6930132C64D}"/>
              </a:ext>
            </a:extLst>
          </p:cNvPr>
          <p:cNvSpPr/>
          <p:nvPr/>
        </p:nvSpPr>
        <p:spPr>
          <a:xfrm>
            <a:off x="2875280" y="368140"/>
            <a:ext cx="6441440" cy="758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spc="-20" dirty="0">
                <a:gradFill flip="none" rotWithShape="1">
                  <a:gsLst>
                    <a:gs pos="55000">
                      <a:srgbClr val="0E77E4"/>
                    </a:gs>
                    <a:gs pos="28000">
                      <a:srgbClr val="0E7EE5"/>
                    </a:gs>
                    <a:gs pos="83000">
                      <a:srgbClr val="0C53DF"/>
                    </a:gs>
                    <a:gs pos="100000">
                      <a:srgbClr val="0661B4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Кем я могу работать?</a:t>
            </a:r>
            <a:endParaRPr lang="ru-RU" sz="3600" b="1" dirty="0">
              <a:gradFill flip="none" rotWithShape="1">
                <a:gsLst>
                  <a:gs pos="55000">
                    <a:srgbClr val="0E77E4"/>
                  </a:gs>
                  <a:gs pos="28000">
                    <a:srgbClr val="0E7EE5"/>
                  </a:gs>
                  <a:gs pos="83000">
                    <a:srgbClr val="0C53DF"/>
                  </a:gs>
                  <a:gs pos="100000">
                    <a:srgbClr val="0661B4"/>
                  </a:gs>
                </a:gsLst>
                <a:lin ang="108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Молодые азиатские инженеры-электрики консультируются и проверяют работу  электрического шкафа управления на промышленном заводе | Премиум Фото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7"/>
          <a:stretch/>
        </p:blipFill>
        <p:spPr bwMode="auto">
          <a:xfrm>
            <a:off x="5524413" y="4106414"/>
            <a:ext cx="3351900" cy="2343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thumbs.dreamstime.com/z/%D0%BC%D0%BE-%D0%BE-%D0%BE%D0%B9-%D0%B8%D0%BD%D0%B6%D0%B5%D0%BD%D0%B5%D1%80-%D1%8D-%D0%B5%D0%BA%D1%82%D1%80%D0%B8%D0%BA-66516951.jpg?ct=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2"/>
          <a:stretch/>
        </p:blipFill>
        <p:spPr bwMode="auto">
          <a:xfrm>
            <a:off x="8876312" y="1502491"/>
            <a:ext cx="3199957" cy="2144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Профессия Инженер по электротехнологическим установкам: описание, где  получить в России, перспективы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842" y="1517795"/>
            <a:ext cx="3319389" cy="2212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Профессия Прораб: где учиться, плюсы и минусы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261" y="4265533"/>
            <a:ext cx="3064008" cy="2041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26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93D86ED-5391-45EE-AE85-1AE982D07656}"/>
              </a:ext>
            </a:extLst>
          </p:cNvPr>
          <p:cNvSpPr/>
          <p:nvPr/>
        </p:nvSpPr>
        <p:spPr>
          <a:xfrm>
            <a:off x="409903" y="165803"/>
            <a:ext cx="114536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spc="-1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Поступай в КГЭУ на образовательную программу «</a:t>
            </a:r>
            <a:r>
              <a:rPr lang="ru-RU" sz="2400" b="1" spc="-10" dirty="0">
                <a:solidFill>
                  <a:srgbClr val="FF0000"/>
                </a:solidFill>
                <a:latin typeface="Arial Black" panose="020B0A04020102020204" pitchFamily="34" charset="0"/>
              </a:rPr>
              <a:t>ПРОЕКТИРОВАНИЕ И ЭКСПЛУАТАЦИЯ ЭЛЕКТРОХОЗЯЙСТВА ПОТРЕБИТЕЛЕЙ</a:t>
            </a:r>
            <a:r>
              <a:rPr lang="ru-RU" sz="2400" b="1" spc="-1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»!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0929" y="2019020"/>
            <a:ext cx="52026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C3ADF"/>
                </a:solidFill>
              </a:rPr>
              <a:t>ОБУЧЕНИЕ НА КАФЕДРЕ</a:t>
            </a:r>
            <a:endParaRPr lang="ru-RU" sz="2400" dirty="0">
              <a:solidFill>
                <a:srgbClr val="0C3ADF"/>
              </a:solidFill>
            </a:endParaRPr>
          </a:p>
          <a:p>
            <a:r>
              <a:rPr lang="ru-RU" sz="2400" b="1" dirty="0">
                <a:solidFill>
                  <a:srgbClr val="0C3ADF"/>
                </a:solidFill>
              </a:rPr>
              <a:t>«ЭЛЕКТРООБОРУДОВАНИЕ И ЭЛЕКТРОХОЗЯЙСТВО ПРЕДПРИЯТИЙ,</a:t>
            </a:r>
            <a:endParaRPr lang="ru-RU" sz="2400" dirty="0">
              <a:solidFill>
                <a:srgbClr val="0C3ADF"/>
              </a:solidFill>
            </a:endParaRPr>
          </a:p>
          <a:p>
            <a:r>
              <a:rPr lang="ru-RU" sz="2400" b="1" dirty="0">
                <a:solidFill>
                  <a:srgbClr val="0C3ADF"/>
                </a:solidFill>
              </a:rPr>
              <a:t>ОРГАНИЗАЦИЙ И УЧРЕЖДЕНИЙ»</a:t>
            </a:r>
            <a:endParaRPr lang="ru-RU" sz="2400" dirty="0">
              <a:solidFill>
                <a:srgbClr val="0C3ADF"/>
              </a:solidFill>
            </a:endParaRPr>
          </a:p>
          <a:p>
            <a:r>
              <a:rPr lang="ru-RU" sz="2400" b="1" dirty="0">
                <a:solidFill>
                  <a:srgbClr val="0C3ADF"/>
                </a:solidFill>
              </a:rPr>
              <a:t>ЯВЛЯЕТСЯ ГАРАНТИЕЙ ТРУДОУСТРОЙСТВА И ЗАЛОГОМ УСПЕШНОЙ КАРЬЕРЫ!</a:t>
            </a:r>
            <a:endParaRPr lang="ru-RU" sz="2400" dirty="0">
              <a:solidFill>
                <a:srgbClr val="0C3AD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4985" y="4903856"/>
            <a:ext cx="109885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Адрес кафедры:</a:t>
            </a:r>
          </a:p>
          <a:p>
            <a:pPr algn="ctr"/>
            <a:r>
              <a:rPr lang="ru-RU" sz="1600" b="1" dirty="0"/>
              <a:t>420066, Казань, ул. </a:t>
            </a:r>
            <a:r>
              <a:rPr lang="ru-RU" sz="1600" b="1" dirty="0" err="1"/>
              <a:t>Красносельская</a:t>
            </a:r>
            <a:r>
              <a:rPr lang="ru-RU" sz="1600" b="1" dirty="0"/>
              <a:t> д.51,</a:t>
            </a:r>
          </a:p>
          <a:p>
            <a:pPr algn="ctr"/>
            <a:r>
              <a:rPr lang="ru-RU" sz="1600" b="1" dirty="0"/>
              <a:t>Казанский государственный энергетический университет</a:t>
            </a:r>
          </a:p>
          <a:p>
            <a:pPr algn="ctr"/>
            <a:r>
              <a:rPr lang="ru-RU" sz="1600" b="1" dirty="0"/>
              <a:t>Кафедра «Электрооборудование и </a:t>
            </a:r>
            <a:r>
              <a:rPr lang="ru-RU" sz="1400" b="1" dirty="0"/>
              <a:t>электрохозяйство</a:t>
            </a:r>
            <a:r>
              <a:rPr lang="ru-RU" sz="1600" b="1" dirty="0"/>
              <a:t> предприятий, организаций и учреждений»</a:t>
            </a:r>
          </a:p>
          <a:p>
            <a:pPr algn="ctr"/>
            <a:r>
              <a:rPr lang="ru-RU" sz="1600" b="1" dirty="0"/>
              <a:t> Телефон (843). 519-43-45</a:t>
            </a:r>
          </a:p>
          <a:p>
            <a:pPr algn="ctr"/>
            <a:r>
              <a:rPr lang="ru-RU" sz="1600" b="1" dirty="0"/>
              <a:t>Факс: (843) 519-43-80</a:t>
            </a:r>
          </a:p>
          <a:p>
            <a:pPr algn="ctr"/>
            <a:r>
              <a:rPr lang="ru-RU" sz="1600" b="1" dirty="0"/>
              <a:t>e-</a:t>
            </a:r>
            <a:r>
              <a:rPr lang="ru-RU" sz="1600" b="1" dirty="0" err="1"/>
              <a:t>mail</a:t>
            </a:r>
            <a:r>
              <a:rPr lang="ru-RU" sz="1600" b="1" dirty="0"/>
              <a:t>:  kaf.exp@mail.ru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0" t="26248" r="22815" b="23276"/>
          <a:stretch/>
        </p:blipFill>
        <p:spPr bwMode="auto">
          <a:xfrm>
            <a:off x="409903" y="1803588"/>
            <a:ext cx="5959364" cy="310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44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12.userapi.com/impg/0dIaxnm836QSPw-GSz0KVkqjnYmK9rngMqqcfA/Q-sG_GVO9Bo.jpg?size=807x605&amp;quality=95&amp;sign=d70fe3f6f732b28e2460dc05997052b8&amp;c_uniq_tag=Z1rRM-eHvfm9zhnlDJSm1tc2TRtBlrYzoYaAsebJEq4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231" y="586854"/>
            <a:ext cx="3738004" cy="280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kgeu.ru/News/GetImage/97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156" y="586854"/>
            <a:ext cx="3729261" cy="279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kgeu.ru/Image/GetImage/fcecd825-b804-4a07-85f3-835a0c64ca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24" y="3669224"/>
            <a:ext cx="4448475" cy="29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tcdn.business-online.ru/v2/21-12-20/46366/obschezhitie-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762" y="3669224"/>
            <a:ext cx="4448474" cy="296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torage.myseldon.com/yugo/17459382B2443B16894628E07CB8BCB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22884"/>
            <a:ext cx="1140961" cy="114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avangard-i.com/assets/images/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97" y="1583140"/>
            <a:ext cx="3982862" cy="266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D23BE1A8-1D46-4873-A807-136030EDD6F1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96" y="4466249"/>
            <a:ext cx="2290539" cy="21686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479762" y="220073"/>
            <a:ext cx="27373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n>
                  <a:solidFill>
                    <a:srgbClr val="0070C0"/>
                  </a:solidFill>
                </a:ln>
                <a:solidFill>
                  <a:srgbClr val="3563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КАЗАНСКИЙ ГОСУДАРСТВЕННЫЙ </a:t>
            </a:r>
            <a:r>
              <a:rPr lang="ru-RU" b="1" dirty="0">
                <a:ln>
                  <a:solidFill>
                    <a:srgbClr val="0070C0"/>
                  </a:solidFill>
                </a:ln>
                <a:solidFill>
                  <a:srgbClr val="3563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ЭНЕРГЕТИЧЕСКИЙ УНИВЕРСИТЕТ</a:t>
            </a:r>
            <a:endParaRPr lang="ru-RU" sz="1000" b="1" dirty="0">
              <a:ln>
                <a:solidFill>
                  <a:srgbClr val="0070C0"/>
                </a:solidFill>
              </a:ln>
              <a:solidFill>
                <a:srgbClr val="3563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463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50937CB5-90C5-40CF-B496-E93A3DF4A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0372" cy="748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CE5FB95-64A5-4383-9108-FB1133D7912E}"/>
              </a:ext>
            </a:extLst>
          </p:cNvPr>
          <p:cNvSpPr/>
          <p:nvPr/>
        </p:nvSpPr>
        <p:spPr>
          <a:xfrm>
            <a:off x="0" y="0"/>
            <a:ext cx="12231637" cy="7468713"/>
          </a:xfrm>
          <a:prstGeom prst="rect">
            <a:avLst/>
          </a:prstGeom>
          <a:gradFill flip="none" rotWithShape="1">
            <a:gsLst>
              <a:gs pos="0">
                <a:srgbClr val="2041AB"/>
              </a:gs>
              <a:gs pos="69000">
                <a:srgbClr val="224AAE">
                  <a:alpha val="81000"/>
                </a:srgbClr>
              </a:gs>
              <a:gs pos="33000">
                <a:srgbClr val="0EABBE">
                  <a:alpha val="66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FFCC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6996DB5-5990-4D77-A755-0BB50DFCAF77}"/>
              </a:ext>
            </a:extLst>
          </p:cNvPr>
          <p:cNvSpPr/>
          <p:nvPr/>
        </p:nvSpPr>
        <p:spPr>
          <a:xfrm>
            <a:off x="586455" y="298497"/>
            <a:ext cx="7013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КАЗАНСКИЙ ГОСУДАРСТВЕННЫЙ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ЭНЕРГЕТИЧЕСКИЙ УНИВЕРСИТЕТ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0C8E5E05-4250-4797-B63B-89CCA3838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030" y="200709"/>
            <a:ext cx="1407327" cy="129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93D86ED-5391-45EE-AE85-1AE982D07656}"/>
              </a:ext>
            </a:extLst>
          </p:cNvPr>
          <p:cNvSpPr/>
          <p:nvPr/>
        </p:nvSpPr>
        <p:spPr>
          <a:xfrm>
            <a:off x="702865" y="4361926"/>
            <a:ext cx="777898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spc="-1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ПРОФИЛЬ БАКАЛАВРИАТА</a:t>
            </a:r>
            <a:endParaRPr lang="ru-RU" sz="20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900" b="1" spc="-1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«ПРОЕКТИРОВАНИЕ И ЭКСПЛУАТАЦИЯ ЭЛЕКТРОХОЗЯЙСТВА ПОТРЕБИТЕЛЕЙ»</a:t>
            </a:r>
            <a:endParaRPr lang="ru-RU" sz="29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124649F-DC5B-433E-8E52-2F52143C2824}"/>
              </a:ext>
            </a:extLst>
          </p:cNvPr>
          <p:cNvSpPr/>
          <p:nvPr/>
        </p:nvSpPr>
        <p:spPr>
          <a:xfrm>
            <a:off x="543827" y="1457668"/>
            <a:ext cx="99761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 ЭЛЕКТРОЭНЕРГЕТИКИ И ЭЛЕКТРОНИКИ</a:t>
            </a:r>
          </a:p>
          <a:p>
            <a:endParaRPr lang="ru-RU" sz="2400" b="1" spc="-1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</a:t>
            </a:r>
            <a:r>
              <a:rPr lang="ru-RU" sz="2400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4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ЭЛЕКТРООБОРУДОВАНИЕ И ЭЛЕКТРОХОЗЯЙСТВО ПРЕДПРИЯТИЙ, ОРГАНИЗАЦИЙ И УЧРЕЖДЕНИЙ» (ЭХП)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229E779D-54A9-4288-8EB0-212A8DEC51FF}"/>
              </a:ext>
            </a:extLst>
          </p:cNvPr>
          <p:cNvSpPr/>
          <p:nvPr/>
        </p:nvSpPr>
        <p:spPr>
          <a:xfrm>
            <a:off x="8655269" y="3209583"/>
            <a:ext cx="3661609" cy="3813847"/>
          </a:xfrm>
          <a:prstGeom prst="ellipse">
            <a:avLst/>
          </a:prstGeom>
          <a:gradFill>
            <a:gsLst>
              <a:gs pos="0">
                <a:srgbClr val="084AEE">
                  <a:alpha val="82000"/>
                </a:srgbClr>
              </a:gs>
              <a:gs pos="100000">
                <a:srgbClr val="0208A3">
                  <a:lumMod val="88000"/>
                  <a:lumOff val="12000"/>
                  <a:alpha val="97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КОНТАКТЫ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kaf.exp@mail.ru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 (843) 519-43-45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DA64CE31-4FC2-4FFF-9B84-579ACC979093}"/>
              </a:ext>
            </a:extLst>
          </p:cNvPr>
          <p:cNvSpPr/>
          <p:nvPr/>
        </p:nvSpPr>
        <p:spPr>
          <a:xfrm rot="8201897">
            <a:off x="10162027" y="2203835"/>
            <a:ext cx="1787813" cy="178846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2FC40512-3A0F-4621-839D-206C16A168C4}"/>
              </a:ext>
            </a:extLst>
          </p:cNvPr>
          <p:cNvSpPr/>
          <p:nvPr/>
        </p:nvSpPr>
        <p:spPr>
          <a:xfrm rot="8201897">
            <a:off x="8391500" y="3182663"/>
            <a:ext cx="4256964" cy="399788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33905BDB-2C63-4D03-84CE-BAD33D4DDF65}"/>
              </a:ext>
            </a:extLst>
          </p:cNvPr>
          <p:cNvSpPr/>
          <p:nvPr/>
        </p:nvSpPr>
        <p:spPr>
          <a:xfrm rot="8201897">
            <a:off x="6878013" y="-772219"/>
            <a:ext cx="2106450" cy="201798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EB22FD52-F142-48FD-B66B-199F9891C4C4}"/>
              </a:ext>
            </a:extLst>
          </p:cNvPr>
          <p:cNvSpPr/>
          <p:nvPr/>
        </p:nvSpPr>
        <p:spPr>
          <a:xfrm rot="20857917">
            <a:off x="8863220" y="1808668"/>
            <a:ext cx="576707" cy="55991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58A30B48-5A98-4345-8372-2C0A8CF961C4}"/>
              </a:ext>
            </a:extLst>
          </p:cNvPr>
          <p:cNvSpPr/>
          <p:nvPr/>
        </p:nvSpPr>
        <p:spPr>
          <a:xfrm rot="20857917">
            <a:off x="9083215" y="1106425"/>
            <a:ext cx="374875" cy="3684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240944" y="5768939"/>
            <a:ext cx="25536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420066, г. Казань, ул.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Красносельская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51, корп. Д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367F3A7-A351-4DA6-9862-F0F96007B7C6}"/>
              </a:ext>
            </a:extLst>
          </p:cNvPr>
          <p:cNvSpPr/>
          <p:nvPr/>
        </p:nvSpPr>
        <p:spPr>
          <a:xfrm>
            <a:off x="702865" y="3209583"/>
            <a:ext cx="84487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spc="-1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Направление подготовки 13.03.02 «ЭЛЕКТРОЭНЕРГЕТИКА И ЭЛЕКТРОТЕХНИКА»</a:t>
            </a:r>
            <a:endParaRPr lang="ru-RU" sz="28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018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42265" r="37084" b="6250"/>
          <a:stretch/>
        </p:blipFill>
        <p:spPr bwMode="auto">
          <a:xfrm>
            <a:off x="121082" y="1396632"/>
            <a:ext cx="9492102" cy="546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93D86ED-5391-45EE-AE85-1AE982D07656}"/>
              </a:ext>
            </a:extLst>
          </p:cNvPr>
          <p:cNvSpPr/>
          <p:nvPr/>
        </p:nvSpPr>
        <p:spPr>
          <a:xfrm>
            <a:off x="289457" y="196303"/>
            <a:ext cx="8215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spc="-10" dirty="0">
                <a:solidFill>
                  <a:srgbClr val="0C53DF"/>
                </a:solidFill>
                <a:latin typeface="Arial Black" panose="020B0A04020102020204" pitchFamily="34" charset="0"/>
              </a:rPr>
              <a:t>ПРОФИЛЬ БАКАЛАВРИАТА</a:t>
            </a:r>
            <a:endParaRPr lang="ru-RU" sz="2400" dirty="0">
              <a:solidFill>
                <a:srgbClr val="0C53DF"/>
              </a:solidFill>
              <a:latin typeface="Arial Black" panose="020B0A040201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spc="-10" dirty="0">
                <a:solidFill>
                  <a:srgbClr val="0C53DF"/>
                </a:solidFill>
                <a:latin typeface="Arial Black" panose="020B0A04020102020204" pitchFamily="34" charset="0"/>
              </a:rPr>
              <a:t>«ПРОЕКТИРОВАНИЕ И ЭКСПЛУАТАЦИЯ ЭЛЕКТРОХОЗЯЙСТВА ПОТРЕБИТЕЛЕЙ»</a:t>
            </a:r>
            <a:endParaRPr lang="ru-RU" sz="2400" dirty="0">
              <a:solidFill>
                <a:srgbClr val="0C53D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4431" y="5450728"/>
            <a:ext cx="4771197" cy="116036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34353" y="5964766"/>
            <a:ext cx="3346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C3ADF"/>
                </a:solidFill>
                <a:hlinkClick r:id="rId4"/>
              </a:rPr>
              <a:t>https://</a:t>
            </a:r>
            <a:r>
              <a:rPr lang="en-US" b="1" dirty="0" smtClean="0">
                <a:solidFill>
                  <a:srgbClr val="0C3ADF"/>
                </a:solidFill>
                <a:hlinkClick r:id="rId4"/>
              </a:rPr>
              <a:t>kgeu.ru/Home/About/41</a:t>
            </a:r>
            <a:endParaRPr lang="ru-RU" b="1" dirty="0" smtClean="0">
              <a:solidFill>
                <a:srgbClr val="0C3ADF"/>
              </a:solidFill>
            </a:endParaRPr>
          </a:p>
          <a:p>
            <a:endParaRPr lang="ru-RU" b="1" dirty="0">
              <a:solidFill>
                <a:srgbClr val="0C3ADF"/>
              </a:solidFill>
            </a:endParaRPr>
          </a:p>
        </p:txBody>
      </p:sp>
      <p:pic>
        <p:nvPicPr>
          <p:cNvPr id="2050" name="Picture 2" descr="https://kgeu.ru/Image/GetImage/7e7d55e1-2450-4fd4-9606-6603cc8e1a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7" t="9799" r="16536" b="3449"/>
          <a:stretch/>
        </p:blipFill>
        <p:spPr bwMode="auto">
          <a:xfrm>
            <a:off x="8765628" y="196303"/>
            <a:ext cx="3294993" cy="323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781" y="4394767"/>
            <a:ext cx="2128345" cy="212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07062" y="3505936"/>
            <a:ext cx="2554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C3A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Официальная Группа в </a:t>
            </a:r>
            <a:r>
              <a:rPr lang="en-US" b="1" dirty="0" smtClean="0">
                <a:solidFill>
                  <a:srgbClr val="0C3A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VK</a:t>
            </a:r>
            <a:r>
              <a:rPr lang="ru-RU" b="1" dirty="0" smtClean="0">
                <a:solidFill>
                  <a:srgbClr val="0C3A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кафедры ЭХП </a:t>
            </a:r>
          </a:p>
          <a:p>
            <a:pPr algn="ctr"/>
            <a:r>
              <a:rPr lang="ru-RU" b="1" dirty="0" smtClean="0">
                <a:solidFill>
                  <a:srgbClr val="0C3A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en-US" b="1" dirty="0" smtClean="0">
                <a:solidFill>
                  <a:srgbClr val="0C3A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 –</a:t>
            </a:r>
            <a:r>
              <a:rPr lang="ru-RU" b="1" dirty="0" smtClean="0">
                <a:solidFill>
                  <a:srgbClr val="0C3A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коду:</a:t>
            </a:r>
            <a:endParaRPr lang="ru-RU" b="1" dirty="0">
              <a:solidFill>
                <a:srgbClr val="0C3A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4353" y="5474204"/>
            <a:ext cx="417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C3A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Ссылка на страницу на сайте КГЭУ:</a:t>
            </a:r>
            <a:endParaRPr lang="ru-RU" b="1" dirty="0">
              <a:solidFill>
                <a:srgbClr val="0C3A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51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93D86ED-5391-45EE-AE85-1AE982D07656}"/>
              </a:ext>
            </a:extLst>
          </p:cNvPr>
          <p:cNvSpPr/>
          <p:nvPr/>
        </p:nvSpPr>
        <p:spPr>
          <a:xfrm>
            <a:off x="289457" y="196303"/>
            <a:ext cx="8215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spc="-10" dirty="0">
                <a:solidFill>
                  <a:srgbClr val="0C53DF"/>
                </a:solidFill>
                <a:latin typeface="Arial Black" panose="020B0A04020102020204" pitchFamily="34" charset="0"/>
              </a:rPr>
              <a:t>ПРОФИЛЬ БАКАЛАВРИАТА</a:t>
            </a:r>
            <a:endParaRPr lang="ru-RU" sz="2400" dirty="0">
              <a:solidFill>
                <a:srgbClr val="0C53DF"/>
              </a:solidFill>
              <a:latin typeface="Arial Black" panose="020B0A040201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spc="-10" dirty="0">
                <a:solidFill>
                  <a:srgbClr val="0C53DF"/>
                </a:solidFill>
                <a:latin typeface="Arial Black" panose="020B0A04020102020204" pitchFamily="34" charset="0"/>
              </a:rPr>
              <a:t>«ПРОЕКТИРОВАНИЕ И ЭКСПЛУАТАЦИЯ ЭЛЕКТРОХОЗЯЙСТВА ПОТРЕБИТЕЛЕЙ»</a:t>
            </a:r>
            <a:endParaRPr lang="ru-RU" sz="2400" dirty="0">
              <a:solidFill>
                <a:srgbClr val="0C53D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3714" y="5312229"/>
            <a:ext cx="4194629" cy="116036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9457" y="1396632"/>
            <a:ext cx="6605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Сайт приемной компании здесь </a:t>
            </a:r>
            <a:r>
              <a:rPr lang="en-US" b="1" dirty="0">
                <a:hlinkClick r:id="rId2"/>
              </a:rPr>
              <a:t>https://</a:t>
            </a:r>
            <a:r>
              <a:rPr lang="en-US" b="1" dirty="0" smtClean="0">
                <a:hlinkClick r:id="rId2"/>
              </a:rPr>
              <a:t>kgeu.ru/Abitur</a:t>
            </a:r>
            <a:endParaRPr lang="ru-RU" b="1" dirty="0" smtClean="0"/>
          </a:p>
          <a:p>
            <a:endParaRPr lang="ru-RU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4" t="42063" r="14104" b="8730"/>
          <a:stretch/>
        </p:blipFill>
        <p:spPr bwMode="auto">
          <a:xfrm>
            <a:off x="8666328" y="1719797"/>
            <a:ext cx="3523290" cy="499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3536" y="2035796"/>
            <a:ext cx="3480178" cy="440120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Чтобы поступить после школы необходимо ЕГЭ по следующим предметам:</a:t>
            </a:r>
          </a:p>
          <a:p>
            <a:endParaRPr lang="ru-RU" b="1" dirty="0" smtClean="0"/>
          </a:p>
          <a:p>
            <a:r>
              <a:rPr lang="ru-RU" sz="2000" b="1" dirty="0" smtClean="0">
                <a:solidFill>
                  <a:srgbClr val="0C3ADF"/>
                </a:solidFill>
              </a:rPr>
              <a:t>Обязательные предметы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</a:rPr>
              <a:t>Математика (профильная)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</a:rPr>
              <a:t>Русский язык</a:t>
            </a:r>
          </a:p>
          <a:p>
            <a:r>
              <a:rPr lang="ru-RU" sz="2000" b="1" dirty="0" smtClean="0">
                <a:solidFill>
                  <a:srgbClr val="0C3ADF"/>
                </a:solidFill>
              </a:rPr>
              <a:t>Предметы по выбору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</a:rPr>
              <a:t>Физика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</a:rPr>
              <a:t>Информатика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</a:rPr>
              <a:t>Иностранный язык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</a:rPr>
              <a:t>Химия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033" y="2005018"/>
            <a:ext cx="4599295" cy="443198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После СПО в пределах целевой квоты возможно поступление на ускоренный индивидуальный план обучения при наличии целевого договора с профильным предприятием. </a:t>
            </a:r>
            <a:r>
              <a:rPr lang="ru-RU" b="1" dirty="0" smtClean="0">
                <a:solidFill>
                  <a:schemeClr val="tx1"/>
                </a:solidFill>
              </a:rPr>
              <a:t>Преимущества: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C00000"/>
                </a:solidFill>
              </a:rPr>
              <a:t>Бюджет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C00000"/>
                </a:solidFill>
              </a:rPr>
              <a:t>Сокращенный срок обучения (3,5 года)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C00000"/>
                </a:solidFill>
              </a:rPr>
              <a:t>Возможность совмещения с работой по профилю (частичный </a:t>
            </a:r>
            <a:r>
              <a:rPr lang="ru-RU" sz="2000" b="1" dirty="0" err="1" smtClean="0">
                <a:solidFill>
                  <a:srgbClr val="C00000"/>
                </a:solidFill>
              </a:rPr>
              <a:t>дистант</a:t>
            </a:r>
            <a:r>
              <a:rPr lang="ru-RU" sz="2000" b="1" dirty="0" smtClean="0">
                <a:solidFill>
                  <a:srgbClr val="C0000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C00000"/>
                </a:solidFill>
              </a:rPr>
              <a:t>Гарантия трудоустройства</a:t>
            </a: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b="1" dirty="0" smtClean="0"/>
              <a:t>Об условиях поступления </a:t>
            </a:r>
            <a:r>
              <a:rPr lang="ru-RU" b="1" dirty="0"/>
              <a:t>в пределах целевой квоты:</a:t>
            </a:r>
          </a:p>
          <a:p>
            <a:r>
              <a:rPr lang="en-US" b="1" dirty="0">
                <a:hlinkClick r:id="rId4"/>
              </a:rPr>
              <a:t>https://</a:t>
            </a:r>
            <a:r>
              <a:rPr lang="en-US" b="1" dirty="0" smtClean="0">
                <a:hlinkClick r:id="rId4"/>
              </a:rPr>
              <a:t>kgeu.ru/Home/Page/211?idShablonMenu=504</a:t>
            </a:r>
            <a:endParaRPr lang="ru-RU" b="1" dirty="0" smtClean="0"/>
          </a:p>
        </p:txBody>
      </p:sp>
      <p:pic>
        <p:nvPicPr>
          <p:cNvPr id="9" name="Picture 2" descr="https://kgeu.ru/Image/GetImage/c2e07579-cd04-448a-abcd-ae0e09f4be3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65548" r="59272" b="8797"/>
          <a:stretch/>
        </p:blipFill>
        <p:spPr bwMode="auto">
          <a:xfrm>
            <a:off x="7715250" y="300038"/>
            <a:ext cx="4117359" cy="132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11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трелка: пятиугольник 40">
            <a:extLst>
              <a:ext uri="{FF2B5EF4-FFF2-40B4-BE49-F238E27FC236}">
                <a16:creationId xmlns:a16="http://schemas.microsoft.com/office/drawing/2014/main" xmlns="" id="{0D6676B6-1DBA-4B98-9C96-825D8447187C}"/>
              </a:ext>
            </a:extLst>
          </p:cNvPr>
          <p:cNvSpPr/>
          <p:nvPr/>
        </p:nvSpPr>
        <p:spPr>
          <a:xfrm flipH="1">
            <a:off x="8134442" y="1340596"/>
            <a:ext cx="4057559" cy="642020"/>
          </a:xfrm>
          <a:prstGeom prst="homePlate">
            <a:avLst>
              <a:gd name="adj" fmla="val 82392"/>
            </a:avLst>
          </a:prstGeom>
          <a:gradFill flip="none" rotWithShape="1">
            <a:gsLst>
              <a:gs pos="77000">
                <a:srgbClr val="11D7C9">
                  <a:alpha val="79000"/>
                </a:srgb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11D7C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36" name="Стрелка: пятиугольник 35">
            <a:extLst>
              <a:ext uri="{FF2B5EF4-FFF2-40B4-BE49-F238E27FC236}">
                <a16:creationId xmlns:a16="http://schemas.microsoft.com/office/drawing/2014/main" xmlns="" id="{F30CB6AF-F990-4D1D-8AB9-B6FDACA42550}"/>
              </a:ext>
            </a:extLst>
          </p:cNvPr>
          <p:cNvSpPr/>
          <p:nvPr/>
        </p:nvSpPr>
        <p:spPr>
          <a:xfrm>
            <a:off x="1" y="1053669"/>
            <a:ext cx="4514002" cy="642020"/>
          </a:xfrm>
          <a:prstGeom prst="homePlate">
            <a:avLst>
              <a:gd name="adj" fmla="val 82392"/>
            </a:avLst>
          </a:prstGeom>
          <a:gradFill flip="none" rotWithShape="1">
            <a:gsLst>
              <a:gs pos="77000">
                <a:srgbClr val="11D7C9">
                  <a:alpha val="79000"/>
                </a:srgb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11D7C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37" name="Стрелка: пятиугольник 36">
            <a:extLst>
              <a:ext uri="{FF2B5EF4-FFF2-40B4-BE49-F238E27FC236}">
                <a16:creationId xmlns:a16="http://schemas.microsoft.com/office/drawing/2014/main" xmlns="" id="{9F28577F-BAD3-4150-8234-EC1683DA4979}"/>
              </a:ext>
            </a:extLst>
          </p:cNvPr>
          <p:cNvSpPr/>
          <p:nvPr/>
        </p:nvSpPr>
        <p:spPr>
          <a:xfrm>
            <a:off x="0" y="2008529"/>
            <a:ext cx="3651232" cy="642020"/>
          </a:xfrm>
          <a:prstGeom prst="homePlate">
            <a:avLst>
              <a:gd name="adj" fmla="val 82392"/>
            </a:avLst>
          </a:prstGeom>
          <a:gradFill flip="none" rotWithShape="1">
            <a:gsLst>
              <a:gs pos="77000">
                <a:srgbClr val="11D7C9">
                  <a:alpha val="79000"/>
                </a:srgb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11D7C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38" name="Стрелка: пятиугольник 37">
            <a:extLst>
              <a:ext uri="{FF2B5EF4-FFF2-40B4-BE49-F238E27FC236}">
                <a16:creationId xmlns:a16="http://schemas.microsoft.com/office/drawing/2014/main" xmlns="" id="{6ABAAA8B-569A-4225-854E-7D72A76C2056}"/>
              </a:ext>
            </a:extLst>
          </p:cNvPr>
          <p:cNvSpPr/>
          <p:nvPr/>
        </p:nvSpPr>
        <p:spPr>
          <a:xfrm>
            <a:off x="0" y="3147977"/>
            <a:ext cx="3406138" cy="642020"/>
          </a:xfrm>
          <a:prstGeom prst="homePlate">
            <a:avLst>
              <a:gd name="adj" fmla="val 82392"/>
            </a:avLst>
          </a:prstGeom>
          <a:gradFill flip="none" rotWithShape="1">
            <a:gsLst>
              <a:gs pos="77000">
                <a:srgbClr val="11D7C9">
                  <a:alpha val="79000"/>
                </a:srgb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11D7C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39" name="Стрелка: пятиугольник 38">
            <a:extLst>
              <a:ext uri="{FF2B5EF4-FFF2-40B4-BE49-F238E27FC236}">
                <a16:creationId xmlns:a16="http://schemas.microsoft.com/office/drawing/2014/main" xmlns="" id="{86F95BB8-5BEC-41D0-A9E5-D0E7DFB5794A}"/>
              </a:ext>
            </a:extLst>
          </p:cNvPr>
          <p:cNvSpPr/>
          <p:nvPr/>
        </p:nvSpPr>
        <p:spPr>
          <a:xfrm>
            <a:off x="-9030" y="4342929"/>
            <a:ext cx="3710755" cy="996447"/>
          </a:xfrm>
          <a:prstGeom prst="homePlate">
            <a:avLst>
              <a:gd name="adj" fmla="val 82392"/>
            </a:avLst>
          </a:prstGeom>
          <a:gradFill flip="none" rotWithShape="1">
            <a:gsLst>
              <a:gs pos="77000">
                <a:srgbClr val="11D7C9">
                  <a:alpha val="79000"/>
                </a:srgb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11D7C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40" name="Стрелка: пятиугольник 39">
            <a:extLst>
              <a:ext uri="{FF2B5EF4-FFF2-40B4-BE49-F238E27FC236}">
                <a16:creationId xmlns:a16="http://schemas.microsoft.com/office/drawing/2014/main" xmlns="" id="{4563BB1F-DE44-42FC-BA3E-07D8E79BB9C5}"/>
              </a:ext>
            </a:extLst>
          </p:cNvPr>
          <p:cNvSpPr/>
          <p:nvPr/>
        </p:nvSpPr>
        <p:spPr>
          <a:xfrm>
            <a:off x="102626" y="5605999"/>
            <a:ext cx="4514002" cy="642020"/>
          </a:xfrm>
          <a:prstGeom prst="homePlate">
            <a:avLst>
              <a:gd name="adj" fmla="val 82392"/>
            </a:avLst>
          </a:prstGeom>
          <a:gradFill flip="none" rotWithShape="1">
            <a:gsLst>
              <a:gs pos="77000">
                <a:srgbClr val="11D7C9">
                  <a:alpha val="79000"/>
                </a:srgb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11D7C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33" name="Стрелка: пятиугольник 32">
            <a:extLst>
              <a:ext uri="{FF2B5EF4-FFF2-40B4-BE49-F238E27FC236}">
                <a16:creationId xmlns:a16="http://schemas.microsoft.com/office/drawing/2014/main" xmlns="" id="{8FC90F9C-DCB7-431B-9DDB-4838F332B18F}"/>
              </a:ext>
            </a:extLst>
          </p:cNvPr>
          <p:cNvSpPr/>
          <p:nvPr/>
        </p:nvSpPr>
        <p:spPr>
          <a:xfrm flipH="1">
            <a:off x="8803665" y="3117756"/>
            <a:ext cx="3388337" cy="965387"/>
          </a:xfrm>
          <a:prstGeom prst="homePlate">
            <a:avLst>
              <a:gd name="adj" fmla="val 59028"/>
            </a:avLst>
          </a:prstGeom>
          <a:gradFill flip="none" rotWithShape="1">
            <a:gsLst>
              <a:gs pos="77000">
                <a:srgbClr val="11D7C9">
                  <a:alpha val="79000"/>
                </a:srgb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11D7C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34" name="Стрелка: пятиугольник 33">
            <a:extLst>
              <a:ext uri="{FF2B5EF4-FFF2-40B4-BE49-F238E27FC236}">
                <a16:creationId xmlns:a16="http://schemas.microsoft.com/office/drawing/2014/main" xmlns="" id="{7C91632C-9B98-44B1-B8C9-FBDAD585D323}"/>
              </a:ext>
            </a:extLst>
          </p:cNvPr>
          <p:cNvSpPr/>
          <p:nvPr/>
        </p:nvSpPr>
        <p:spPr>
          <a:xfrm flipH="1">
            <a:off x="8558674" y="4272814"/>
            <a:ext cx="3578026" cy="1266468"/>
          </a:xfrm>
          <a:prstGeom prst="homePlate">
            <a:avLst>
              <a:gd name="adj" fmla="val 45085"/>
            </a:avLst>
          </a:prstGeom>
          <a:gradFill flip="none" rotWithShape="1">
            <a:gsLst>
              <a:gs pos="77000">
                <a:srgbClr val="11D7C9">
                  <a:alpha val="79000"/>
                </a:srgb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11D7C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35" name="Стрелка: пятиугольник 34">
            <a:extLst>
              <a:ext uri="{FF2B5EF4-FFF2-40B4-BE49-F238E27FC236}">
                <a16:creationId xmlns:a16="http://schemas.microsoft.com/office/drawing/2014/main" xmlns="" id="{AA27A9CD-1A69-4B7A-8AD2-9E80A1A647EF}"/>
              </a:ext>
            </a:extLst>
          </p:cNvPr>
          <p:cNvSpPr/>
          <p:nvPr/>
        </p:nvSpPr>
        <p:spPr>
          <a:xfrm flipH="1">
            <a:off x="7537982" y="5639034"/>
            <a:ext cx="4654018" cy="642020"/>
          </a:xfrm>
          <a:prstGeom prst="homePlate">
            <a:avLst>
              <a:gd name="adj" fmla="val 104231"/>
            </a:avLst>
          </a:prstGeom>
          <a:gradFill flip="none" rotWithShape="1">
            <a:gsLst>
              <a:gs pos="77000">
                <a:srgbClr val="11D7C9">
                  <a:alpha val="79000"/>
                </a:srgb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11D7C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32" name="Стрелка: пятиугольник 31">
            <a:extLst>
              <a:ext uri="{FF2B5EF4-FFF2-40B4-BE49-F238E27FC236}">
                <a16:creationId xmlns:a16="http://schemas.microsoft.com/office/drawing/2014/main" xmlns="" id="{FCF2D994-77D5-4849-BA05-7B8481CF3E43}"/>
              </a:ext>
            </a:extLst>
          </p:cNvPr>
          <p:cNvSpPr/>
          <p:nvPr/>
        </p:nvSpPr>
        <p:spPr>
          <a:xfrm rot="16200000" flipH="1">
            <a:off x="5684293" y="-2027945"/>
            <a:ext cx="646331" cy="5102431"/>
          </a:xfrm>
          <a:prstGeom prst="homePlate">
            <a:avLst>
              <a:gd name="adj" fmla="val 49119"/>
            </a:avLst>
          </a:prstGeom>
          <a:gradFill flip="none" rotWithShape="1">
            <a:gsLst>
              <a:gs pos="77000">
                <a:srgbClr val="11D7C9">
                  <a:alpha val="79000"/>
                </a:srgb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11D7C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29" name="Стрелка: пятиугольник 28">
            <a:extLst>
              <a:ext uri="{FF2B5EF4-FFF2-40B4-BE49-F238E27FC236}">
                <a16:creationId xmlns:a16="http://schemas.microsoft.com/office/drawing/2014/main" xmlns="" id="{B249A95E-1B05-47D0-AC82-A483325E5ED1}"/>
              </a:ext>
            </a:extLst>
          </p:cNvPr>
          <p:cNvSpPr/>
          <p:nvPr/>
        </p:nvSpPr>
        <p:spPr>
          <a:xfrm flipH="1">
            <a:off x="8529120" y="2281651"/>
            <a:ext cx="3662882" cy="642020"/>
          </a:xfrm>
          <a:prstGeom prst="homePlate">
            <a:avLst>
              <a:gd name="adj" fmla="val 82392"/>
            </a:avLst>
          </a:prstGeom>
          <a:gradFill flip="none" rotWithShape="1">
            <a:gsLst>
              <a:gs pos="77000">
                <a:srgbClr val="11D7C9">
                  <a:alpha val="79000"/>
                </a:srgb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11D7C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3263FAFC-FF1B-4A4F-AB03-52B333B2510B}"/>
              </a:ext>
            </a:extLst>
          </p:cNvPr>
          <p:cNvSpPr/>
          <p:nvPr/>
        </p:nvSpPr>
        <p:spPr>
          <a:xfrm>
            <a:off x="3388336" y="896254"/>
            <a:ext cx="5415329" cy="5384800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gradFill flip="none" rotWithShape="1">
                <a:gsLst>
                  <a:gs pos="0">
                    <a:srgbClr val="224AAE">
                      <a:tint val="66000"/>
                      <a:satMod val="160000"/>
                    </a:srgbClr>
                  </a:gs>
                  <a:gs pos="50000">
                    <a:srgbClr val="224AAE">
                      <a:tint val="44500"/>
                      <a:satMod val="160000"/>
                    </a:srgbClr>
                  </a:gs>
                  <a:gs pos="100000">
                    <a:srgbClr val="224AAE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7AB5A00-D2D4-4C8B-9E29-C3B022A6155E}"/>
              </a:ext>
            </a:extLst>
          </p:cNvPr>
          <p:cNvSpPr/>
          <p:nvPr/>
        </p:nvSpPr>
        <p:spPr>
          <a:xfrm>
            <a:off x="3889252" y="249946"/>
            <a:ext cx="4413494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spc="-20" dirty="0">
                <a:solidFill>
                  <a:srgbClr val="224AA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Электрические и электронные аппараты</a:t>
            </a:r>
            <a:endParaRPr lang="ru-RU" sz="1600" b="1" dirty="0">
              <a:solidFill>
                <a:srgbClr val="224AA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1B683F3-2318-45BB-A531-06BED8ADBF43}"/>
              </a:ext>
            </a:extLst>
          </p:cNvPr>
          <p:cNvSpPr/>
          <p:nvPr/>
        </p:nvSpPr>
        <p:spPr>
          <a:xfrm>
            <a:off x="3720399" y="2711491"/>
            <a:ext cx="47512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профильные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дисциплины я</a:t>
            </a:r>
            <a:b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буду изучать?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2EA3586-EAB5-45F2-816E-D1CEFAEB98E5}"/>
              </a:ext>
            </a:extLst>
          </p:cNvPr>
          <p:cNvSpPr/>
          <p:nvPr/>
        </p:nvSpPr>
        <p:spPr>
          <a:xfrm>
            <a:off x="54670" y="2005166"/>
            <a:ext cx="312928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spc="-20" dirty="0">
                <a:solidFill>
                  <a:srgbClr val="224AA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Потребители электрической энергии</a:t>
            </a:r>
            <a:endParaRPr lang="ru-RU" sz="1600" b="1" dirty="0">
              <a:solidFill>
                <a:srgbClr val="224AA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A5C29F9-472D-4BFB-8775-7811150AD695}"/>
              </a:ext>
            </a:extLst>
          </p:cNvPr>
          <p:cNvSpPr/>
          <p:nvPr/>
        </p:nvSpPr>
        <p:spPr>
          <a:xfrm>
            <a:off x="240491" y="1035653"/>
            <a:ext cx="3833663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spc="-20" dirty="0">
                <a:solidFill>
                  <a:srgbClr val="224AA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 электрохозяйства потребителей</a:t>
            </a:r>
            <a:endParaRPr lang="ru-RU" sz="1600" b="1" dirty="0">
              <a:solidFill>
                <a:srgbClr val="224AA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C60F6A7-EA44-4687-BB21-096E3C400D86}"/>
              </a:ext>
            </a:extLst>
          </p:cNvPr>
          <p:cNvSpPr/>
          <p:nvPr/>
        </p:nvSpPr>
        <p:spPr>
          <a:xfrm>
            <a:off x="36268" y="3157787"/>
            <a:ext cx="319159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spc="-20" dirty="0">
                <a:solidFill>
                  <a:srgbClr val="224AA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 внутренних электрических сетей</a:t>
            </a:r>
            <a:endParaRPr lang="ru-RU" sz="1600" b="1" dirty="0">
              <a:solidFill>
                <a:srgbClr val="224AA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0285E47-C6AC-4C7E-B8A8-70DF53D3142B}"/>
              </a:ext>
            </a:extLst>
          </p:cNvPr>
          <p:cNvSpPr/>
          <p:nvPr/>
        </p:nvSpPr>
        <p:spPr>
          <a:xfrm>
            <a:off x="148203" y="4342929"/>
            <a:ext cx="294221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spc="-20" dirty="0">
                <a:solidFill>
                  <a:srgbClr val="224AA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 и расчет систем искусственного освещения</a:t>
            </a:r>
            <a:endParaRPr lang="ru-RU" sz="1600" b="1" dirty="0">
              <a:solidFill>
                <a:srgbClr val="224AA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628DC33-61B0-440D-807D-F3DB5AD0007C}"/>
              </a:ext>
            </a:extLst>
          </p:cNvPr>
          <p:cNvSpPr/>
          <p:nvPr/>
        </p:nvSpPr>
        <p:spPr>
          <a:xfrm>
            <a:off x="8996068" y="4293572"/>
            <a:ext cx="314063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spc="-20" dirty="0">
                <a:solidFill>
                  <a:srgbClr val="224AA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Инженерное проектирование электроснабжения объектов капитального строительства с применением САПР</a:t>
            </a:r>
            <a:endParaRPr lang="ru-RU" sz="1600" b="1" dirty="0">
              <a:solidFill>
                <a:srgbClr val="224AA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D1EFF42-9B8E-4BA4-9740-97419468D449}"/>
              </a:ext>
            </a:extLst>
          </p:cNvPr>
          <p:cNvSpPr/>
          <p:nvPr/>
        </p:nvSpPr>
        <p:spPr>
          <a:xfrm>
            <a:off x="9243511" y="3117756"/>
            <a:ext cx="278125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spc="-20" dirty="0">
                <a:solidFill>
                  <a:srgbClr val="224AA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Энергоэффективность и энергосберегающие технологии в энергетике</a:t>
            </a:r>
            <a:endParaRPr lang="ru-RU" sz="1600" b="1" dirty="0">
              <a:solidFill>
                <a:srgbClr val="224AA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A14B5B4-F631-4A23-A02F-155B6064D4F5}"/>
              </a:ext>
            </a:extLst>
          </p:cNvPr>
          <p:cNvSpPr/>
          <p:nvPr/>
        </p:nvSpPr>
        <p:spPr>
          <a:xfrm>
            <a:off x="979364" y="5573872"/>
            <a:ext cx="300327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spc="-20" dirty="0">
                <a:solidFill>
                  <a:srgbClr val="224AA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Надежность и диагностика электрооборудования</a:t>
            </a:r>
            <a:endParaRPr lang="ru-RU" sz="1600" b="1" dirty="0">
              <a:solidFill>
                <a:srgbClr val="224AA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48E25A5-E055-489B-A532-99AF73C14548}"/>
              </a:ext>
            </a:extLst>
          </p:cNvPr>
          <p:cNvSpPr/>
          <p:nvPr/>
        </p:nvSpPr>
        <p:spPr>
          <a:xfrm>
            <a:off x="9021920" y="2265029"/>
            <a:ext cx="3114779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spc="-20" dirty="0">
                <a:solidFill>
                  <a:srgbClr val="224AA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Автоматизация электротехнических систем</a:t>
            </a:r>
            <a:endParaRPr lang="ru-RU" sz="1600" b="1" dirty="0">
              <a:solidFill>
                <a:srgbClr val="224AA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7466459-D998-4B98-90E7-39714E5096C1}"/>
              </a:ext>
            </a:extLst>
          </p:cNvPr>
          <p:cNvSpPr/>
          <p:nvPr/>
        </p:nvSpPr>
        <p:spPr>
          <a:xfrm>
            <a:off x="8437199" y="1323974"/>
            <a:ext cx="3027689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spc="-20" dirty="0">
                <a:solidFill>
                  <a:srgbClr val="224AA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Электромагнитные переходные процессы</a:t>
            </a:r>
            <a:endParaRPr lang="ru-RU" sz="1600" b="1" dirty="0">
              <a:solidFill>
                <a:srgbClr val="224AA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DDCF788D-0748-4400-9AEE-963CC529EE9E}"/>
              </a:ext>
            </a:extLst>
          </p:cNvPr>
          <p:cNvSpPr/>
          <p:nvPr/>
        </p:nvSpPr>
        <p:spPr>
          <a:xfrm>
            <a:off x="8148040" y="5772300"/>
            <a:ext cx="3208122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spc="-20" dirty="0">
                <a:solidFill>
                  <a:srgbClr val="224AA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Энергосиловое оборудование</a:t>
            </a:r>
            <a:endParaRPr lang="ru-RU" sz="1600" b="1" dirty="0">
              <a:solidFill>
                <a:srgbClr val="224AA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EEAD4CB3-228D-4D28-A7B5-B06A831B8B5E}"/>
              </a:ext>
            </a:extLst>
          </p:cNvPr>
          <p:cNvSpPr/>
          <p:nvPr/>
        </p:nvSpPr>
        <p:spPr>
          <a:xfrm>
            <a:off x="3525608" y="2096134"/>
            <a:ext cx="439849" cy="439200"/>
          </a:xfrm>
          <a:prstGeom prst="ellipse">
            <a:avLst/>
          </a:prstGeom>
          <a:gradFill flip="none" rotWithShape="1">
            <a:gsLst>
              <a:gs pos="0">
                <a:srgbClr val="11D7C9">
                  <a:shade val="30000"/>
                  <a:satMod val="115000"/>
                </a:srgbClr>
              </a:gs>
              <a:gs pos="50000">
                <a:srgbClr val="11D7C9">
                  <a:shade val="67500"/>
                  <a:satMod val="115000"/>
                </a:srgbClr>
              </a:gs>
              <a:gs pos="100000">
                <a:srgbClr val="11D7C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EEAD4CB3-228D-4D28-A7B5-B06A831B8B5E}"/>
              </a:ext>
            </a:extLst>
          </p:cNvPr>
          <p:cNvSpPr/>
          <p:nvPr/>
        </p:nvSpPr>
        <p:spPr>
          <a:xfrm>
            <a:off x="4396703" y="1214095"/>
            <a:ext cx="439849" cy="439200"/>
          </a:xfrm>
          <a:prstGeom prst="ellipse">
            <a:avLst/>
          </a:prstGeom>
          <a:gradFill flip="none" rotWithShape="1">
            <a:gsLst>
              <a:gs pos="0">
                <a:srgbClr val="11D7C9">
                  <a:shade val="30000"/>
                  <a:satMod val="115000"/>
                </a:srgbClr>
              </a:gs>
              <a:gs pos="50000">
                <a:srgbClr val="11D7C9">
                  <a:shade val="67500"/>
                  <a:satMod val="115000"/>
                </a:srgbClr>
              </a:gs>
              <a:gs pos="100000">
                <a:srgbClr val="11D7C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xmlns="" id="{EEAD4CB3-228D-4D28-A7B5-B06A831B8B5E}"/>
              </a:ext>
            </a:extLst>
          </p:cNvPr>
          <p:cNvSpPr/>
          <p:nvPr/>
        </p:nvSpPr>
        <p:spPr>
          <a:xfrm>
            <a:off x="7711248" y="1474695"/>
            <a:ext cx="439849" cy="439200"/>
          </a:xfrm>
          <a:prstGeom prst="ellipse">
            <a:avLst/>
          </a:prstGeom>
          <a:gradFill flip="none" rotWithShape="1">
            <a:gsLst>
              <a:gs pos="0">
                <a:srgbClr val="11D7C9">
                  <a:shade val="30000"/>
                  <a:satMod val="115000"/>
                </a:srgbClr>
              </a:gs>
              <a:gs pos="50000">
                <a:srgbClr val="11D7C9">
                  <a:shade val="67500"/>
                  <a:satMod val="115000"/>
                </a:srgbClr>
              </a:gs>
              <a:gs pos="100000">
                <a:srgbClr val="11D7C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xmlns="" id="{EEAD4CB3-228D-4D28-A7B5-B06A831B8B5E}"/>
              </a:ext>
            </a:extLst>
          </p:cNvPr>
          <p:cNvSpPr/>
          <p:nvPr/>
        </p:nvSpPr>
        <p:spPr>
          <a:xfrm>
            <a:off x="8309195" y="2430949"/>
            <a:ext cx="439849" cy="439200"/>
          </a:xfrm>
          <a:prstGeom prst="ellipse">
            <a:avLst/>
          </a:prstGeom>
          <a:gradFill flip="none" rotWithShape="1">
            <a:gsLst>
              <a:gs pos="0">
                <a:srgbClr val="11D7C9">
                  <a:shade val="30000"/>
                  <a:satMod val="115000"/>
                </a:srgbClr>
              </a:gs>
              <a:gs pos="50000">
                <a:srgbClr val="11D7C9">
                  <a:shade val="67500"/>
                  <a:satMod val="115000"/>
                </a:srgbClr>
              </a:gs>
              <a:gs pos="100000">
                <a:srgbClr val="11D7C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EEAD4CB3-228D-4D28-A7B5-B06A831B8B5E}"/>
              </a:ext>
            </a:extLst>
          </p:cNvPr>
          <p:cNvSpPr/>
          <p:nvPr/>
        </p:nvSpPr>
        <p:spPr>
          <a:xfrm>
            <a:off x="8469285" y="3380849"/>
            <a:ext cx="439849" cy="439200"/>
          </a:xfrm>
          <a:prstGeom prst="ellipse">
            <a:avLst/>
          </a:prstGeom>
          <a:gradFill flip="none" rotWithShape="1">
            <a:gsLst>
              <a:gs pos="0">
                <a:srgbClr val="11D7C9">
                  <a:shade val="30000"/>
                  <a:satMod val="115000"/>
                </a:srgbClr>
              </a:gs>
              <a:gs pos="50000">
                <a:srgbClr val="11D7C9">
                  <a:shade val="67500"/>
                  <a:satMod val="115000"/>
                </a:srgbClr>
              </a:gs>
              <a:gs pos="100000">
                <a:srgbClr val="11D7C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EEAD4CB3-228D-4D28-A7B5-B06A831B8B5E}"/>
              </a:ext>
            </a:extLst>
          </p:cNvPr>
          <p:cNvSpPr/>
          <p:nvPr/>
        </p:nvSpPr>
        <p:spPr>
          <a:xfrm>
            <a:off x="3313755" y="3249387"/>
            <a:ext cx="439849" cy="439200"/>
          </a:xfrm>
          <a:prstGeom prst="ellipse">
            <a:avLst/>
          </a:prstGeom>
          <a:gradFill flip="none" rotWithShape="1">
            <a:gsLst>
              <a:gs pos="0">
                <a:srgbClr val="11D7C9">
                  <a:shade val="30000"/>
                  <a:satMod val="115000"/>
                </a:srgbClr>
              </a:gs>
              <a:gs pos="50000">
                <a:srgbClr val="11D7C9">
                  <a:shade val="67500"/>
                  <a:satMod val="115000"/>
                </a:srgbClr>
              </a:gs>
              <a:gs pos="100000">
                <a:srgbClr val="11D7C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EEAD4CB3-228D-4D28-A7B5-B06A831B8B5E}"/>
              </a:ext>
            </a:extLst>
          </p:cNvPr>
          <p:cNvSpPr/>
          <p:nvPr/>
        </p:nvSpPr>
        <p:spPr>
          <a:xfrm>
            <a:off x="3617709" y="4594227"/>
            <a:ext cx="439849" cy="439200"/>
          </a:xfrm>
          <a:prstGeom prst="ellipse">
            <a:avLst/>
          </a:prstGeom>
          <a:gradFill flip="none" rotWithShape="1">
            <a:gsLst>
              <a:gs pos="0">
                <a:srgbClr val="11D7C9">
                  <a:shade val="30000"/>
                  <a:satMod val="115000"/>
                </a:srgbClr>
              </a:gs>
              <a:gs pos="50000">
                <a:srgbClr val="11D7C9">
                  <a:shade val="67500"/>
                  <a:satMod val="115000"/>
                </a:srgbClr>
              </a:gs>
              <a:gs pos="100000">
                <a:srgbClr val="11D7C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EEAD4CB3-228D-4D28-A7B5-B06A831B8B5E}"/>
              </a:ext>
            </a:extLst>
          </p:cNvPr>
          <p:cNvSpPr/>
          <p:nvPr/>
        </p:nvSpPr>
        <p:spPr>
          <a:xfrm>
            <a:off x="4414274" y="5707409"/>
            <a:ext cx="439849" cy="439200"/>
          </a:xfrm>
          <a:prstGeom prst="ellipse">
            <a:avLst/>
          </a:prstGeom>
          <a:gradFill flip="none" rotWithShape="1">
            <a:gsLst>
              <a:gs pos="0">
                <a:srgbClr val="11D7C9">
                  <a:shade val="30000"/>
                  <a:satMod val="115000"/>
                </a:srgbClr>
              </a:gs>
              <a:gs pos="50000">
                <a:srgbClr val="11D7C9">
                  <a:shade val="67500"/>
                  <a:satMod val="115000"/>
                </a:srgbClr>
              </a:gs>
              <a:gs pos="100000">
                <a:srgbClr val="11D7C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xmlns="" id="{EEAD4CB3-228D-4D28-A7B5-B06A831B8B5E}"/>
              </a:ext>
            </a:extLst>
          </p:cNvPr>
          <p:cNvSpPr/>
          <p:nvPr/>
        </p:nvSpPr>
        <p:spPr>
          <a:xfrm>
            <a:off x="7271399" y="5707409"/>
            <a:ext cx="439849" cy="439200"/>
          </a:xfrm>
          <a:prstGeom prst="ellipse">
            <a:avLst/>
          </a:prstGeom>
          <a:gradFill flip="none" rotWithShape="1">
            <a:gsLst>
              <a:gs pos="0">
                <a:srgbClr val="11D7C9">
                  <a:shade val="30000"/>
                  <a:satMod val="115000"/>
                </a:srgbClr>
              </a:gs>
              <a:gs pos="50000">
                <a:srgbClr val="11D7C9">
                  <a:shade val="67500"/>
                  <a:satMod val="115000"/>
                </a:srgbClr>
              </a:gs>
              <a:gs pos="100000">
                <a:srgbClr val="11D7C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EEAD4CB3-228D-4D28-A7B5-B06A831B8B5E}"/>
              </a:ext>
            </a:extLst>
          </p:cNvPr>
          <p:cNvSpPr/>
          <p:nvPr/>
        </p:nvSpPr>
        <p:spPr>
          <a:xfrm>
            <a:off x="8279579" y="4686448"/>
            <a:ext cx="439849" cy="439200"/>
          </a:xfrm>
          <a:prstGeom prst="ellipse">
            <a:avLst/>
          </a:prstGeom>
          <a:gradFill flip="none" rotWithShape="1">
            <a:gsLst>
              <a:gs pos="0">
                <a:srgbClr val="11D7C9">
                  <a:shade val="30000"/>
                  <a:satMod val="115000"/>
                </a:srgbClr>
              </a:gs>
              <a:gs pos="50000">
                <a:srgbClr val="11D7C9">
                  <a:shade val="67500"/>
                  <a:satMod val="115000"/>
                </a:srgbClr>
              </a:gs>
              <a:gs pos="100000">
                <a:srgbClr val="11D7C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xmlns="" id="{EEAD4CB3-228D-4D28-A7B5-B06A831B8B5E}"/>
              </a:ext>
            </a:extLst>
          </p:cNvPr>
          <p:cNvSpPr/>
          <p:nvPr/>
        </p:nvSpPr>
        <p:spPr>
          <a:xfrm>
            <a:off x="5787533" y="676654"/>
            <a:ext cx="439849" cy="439200"/>
          </a:xfrm>
          <a:prstGeom prst="ellipse">
            <a:avLst/>
          </a:prstGeom>
          <a:gradFill flip="none" rotWithShape="1">
            <a:gsLst>
              <a:gs pos="0">
                <a:srgbClr val="11D7C9">
                  <a:shade val="30000"/>
                  <a:satMod val="115000"/>
                </a:srgbClr>
              </a:gs>
              <a:gs pos="50000">
                <a:srgbClr val="11D7C9">
                  <a:shade val="67500"/>
                  <a:satMod val="115000"/>
                </a:srgbClr>
              </a:gs>
              <a:gs pos="100000">
                <a:srgbClr val="11D7C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2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D4E80D2-F170-46C6-B0E3-84BBD6743F4F}"/>
              </a:ext>
            </a:extLst>
          </p:cNvPr>
          <p:cNvSpPr/>
          <p:nvPr/>
        </p:nvSpPr>
        <p:spPr>
          <a:xfrm>
            <a:off x="520262" y="1106482"/>
            <a:ext cx="6763393" cy="5492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spc="-2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BIM - проектирование инженерных </a:t>
            </a:r>
            <a:r>
              <a:rPr lang="ru-RU" sz="2000" b="1" spc="-2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систем;</a:t>
            </a:r>
            <a:endParaRPr lang="ru-RU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spc="-2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 систем электроснабжения на напряжение от 220 до 0,4 </a:t>
            </a:r>
            <a:r>
              <a:rPr lang="ru-RU" sz="2000" b="1" spc="-20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кВ</a:t>
            </a:r>
            <a:r>
              <a:rPr lang="ru-RU" sz="2000" b="1" spc="-2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spc="-2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 систем освещения промышленных и общественных </a:t>
            </a:r>
            <a:r>
              <a:rPr lang="ru-RU" sz="2000" b="1" spc="-2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зданий;</a:t>
            </a:r>
            <a:endParaRPr lang="ru-RU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spc="-2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Проектирование, эксплуатация и регулирование </a:t>
            </a:r>
            <a:r>
              <a:rPr lang="ru-RU" sz="2000" b="1" spc="-2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электропривода;</a:t>
            </a:r>
            <a:endParaRPr lang="ru-RU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spc="-2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Расчет токов короткого замыкания на напряжение до и выше 1 </a:t>
            </a:r>
            <a:r>
              <a:rPr lang="ru-RU" sz="2000" b="1" spc="-20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кВ</a:t>
            </a:r>
            <a:r>
              <a:rPr lang="ru-RU" sz="2000" b="1" spc="-2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spc="-2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Выбор электрических аппаратов управления и </a:t>
            </a:r>
            <a:r>
              <a:rPr lang="ru-RU" sz="2000" b="1" spc="-2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защиты;</a:t>
            </a:r>
            <a:endParaRPr lang="ru-RU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spc="-2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Диагностика </a:t>
            </a:r>
            <a:r>
              <a:rPr lang="ru-RU" sz="2000" b="1" spc="-2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электрооборудования;</a:t>
            </a:r>
            <a:endParaRPr lang="ru-RU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spc="-2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Расчет электромагнитной </a:t>
            </a:r>
            <a:r>
              <a:rPr lang="ru-RU" sz="2000" b="1" spc="-2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совместимости;</a:t>
            </a:r>
            <a:endParaRPr lang="ru-RU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spc="-2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Проведение энергетического </a:t>
            </a:r>
            <a:r>
              <a:rPr lang="ru-RU" sz="2000" b="1" spc="-2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обследования предприятий;</a:t>
            </a:r>
            <a:endParaRPr lang="ru-RU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spc="-2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Выбор устройств релейной </a:t>
            </a:r>
            <a:r>
              <a:rPr lang="ru-RU" sz="2000" b="1" spc="-2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защиты;</a:t>
            </a:r>
            <a:endParaRPr lang="ru-RU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spc="-2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Автоматизация производственных </a:t>
            </a:r>
            <a:r>
              <a:rPr lang="ru-RU" sz="2000" b="1" spc="-2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процессов.</a:t>
            </a:r>
            <a:endParaRPr lang="ru-RU" sz="16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B45A4F8-16D9-42B4-AFB4-79CDA3FA826C}"/>
              </a:ext>
            </a:extLst>
          </p:cNvPr>
          <p:cNvSpPr/>
          <p:nvPr/>
        </p:nvSpPr>
        <p:spPr>
          <a:xfrm>
            <a:off x="2105149" y="198313"/>
            <a:ext cx="8273803" cy="758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4000" b="1" spc="-20" dirty="0">
                <a:gradFill flip="none" rotWithShape="1">
                  <a:gsLst>
                    <a:gs pos="55000">
                      <a:srgbClr val="0E77E4"/>
                    </a:gs>
                    <a:gs pos="28000">
                      <a:srgbClr val="0E7EE5"/>
                    </a:gs>
                    <a:gs pos="83000">
                      <a:srgbClr val="0C53DF"/>
                    </a:gs>
                    <a:gs pos="100000">
                      <a:srgbClr val="0661B4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Знания в каких областях я получу?</a:t>
            </a:r>
          </a:p>
        </p:txBody>
      </p:sp>
      <p:pic>
        <p:nvPicPr>
          <p:cNvPr id="1030" name="Picture 6" descr="Специалист по автоматизации и BIM-проектированию - Центр оценки и кадрового  развит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459" y="1179409"/>
            <a:ext cx="3523810" cy="258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M-менеджер-проектировщи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76"/>
          <a:stretch/>
        </p:blipFill>
        <p:spPr bwMode="auto">
          <a:xfrm>
            <a:off x="8119241" y="3996304"/>
            <a:ext cx="3720665" cy="259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70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D4E80D2-F170-46C6-B0E3-84BBD6743F4F}"/>
              </a:ext>
            </a:extLst>
          </p:cNvPr>
          <p:cNvSpPr/>
          <p:nvPr/>
        </p:nvSpPr>
        <p:spPr>
          <a:xfrm>
            <a:off x="520263" y="1863455"/>
            <a:ext cx="5344510" cy="4213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0"/>
              </a:spcAf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обучения изучаются такие специализированные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программы, как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nanoCAD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Inventor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AutoCAD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Компас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CODESYS.v.2.3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DIALux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B45A4F8-16D9-42B4-AFB4-79CDA3FA826C}"/>
              </a:ext>
            </a:extLst>
          </p:cNvPr>
          <p:cNvSpPr/>
          <p:nvPr/>
        </p:nvSpPr>
        <p:spPr>
          <a:xfrm>
            <a:off x="1828607" y="198313"/>
            <a:ext cx="8826904" cy="1329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spc="-20" dirty="0" smtClean="0">
                <a:gradFill flip="none" rotWithShape="1">
                  <a:gsLst>
                    <a:gs pos="55000">
                      <a:srgbClr val="0E77E4"/>
                    </a:gs>
                    <a:gs pos="28000">
                      <a:srgbClr val="0E7EE5"/>
                    </a:gs>
                    <a:gs pos="83000">
                      <a:srgbClr val="0C53DF"/>
                    </a:gs>
                    <a:gs pos="100000">
                      <a:srgbClr val="0661B4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Какие специализированные программы </a:t>
            </a: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spc="-20" dirty="0" smtClean="0">
                <a:gradFill flip="none" rotWithShape="1">
                  <a:gsLst>
                    <a:gs pos="55000">
                      <a:srgbClr val="0E77E4"/>
                    </a:gs>
                    <a:gs pos="28000">
                      <a:srgbClr val="0E7EE5"/>
                    </a:gs>
                    <a:gs pos="83000">
                      <a:srgbClr val="0C53DF"/>
                    </a:gs>
                    <a:gs pos="100000">
                      <a:srgbClr val="0661B4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я буду знать?</a:t>
            </a:r>
            <a:endParaRPr lang="ru-RU" sz="3600" b="1" spc="-20" dirty="0">
              <a:gradFill flip="none" rotWithShape="1">
                <a:gsLst>
                  <a:gs pos="55000">
                    <a:srgbClr val="0E77E4"/>
                  </a:gs>
                  <a:gs pos="28000">
                    <a:srgbClr val="0E7EE5"/>
                  </a:gs>
                  <a:gs pos="83000">
                    <a:srgbClr val="0C53DF"/>
                  </a:gs>
                  <a:gs pos="100000">
                    <a:srgbClr val="0661B4"/>
                  </a:gs>
                </a:gsLst>
                <a:lin ang="108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050" name="Picture 2" descr="Платформа nanoCAD — Купить лицензию по лучшей цене в Росс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752" y="1658502"/>
            <a:ext cx="3158008" cy="171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абота в программе AutoCAD (1й год обучения). Курс для детей | Учебный  центр Трайтек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r="15755"/>
          <a:stretch/>
        </p:blipFill>
        <p:spPr bwMode="auto">
          <a:xfrm>
            <a:off x="9800831" y="1714443"/>
            <a:ext cx="2017386" cy="195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utodesk Inventor (Автодеск Инвентор) | InterC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518" y="3563598"/>
            <a:ext cx="3522181" cy="108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ОМПАС-3D Home для чайников. Основы 3D-проектирования. Часть 7. Создание  модели на основе картинки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831" y="4230313"/>
            <a:ext cx="1832801" cy="183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atLab and Azure: A Match Made in Performance Heav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751" y="4974770"/>
            <a:ext cx="3274609" cy="184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ODESYS V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144" y="3423539"/>
            <a:ext cx="1749128" cy="174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oftware | LedsC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794" y="4974769"/>
            <a:ext cx="1717207" cy="1717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5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0" t="39087" r="14328" b="23413"/>
          <a:stretch/>
        </p:blipFill>
        <p:spPr bwMode="auto">
          <a:xfrm>
            <a:off x="187684" y="140065"/>
            <a:ext cx="11816631" cy="342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3F9753B-AF87-4C4E-8B0C-4C794DECD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338" r="8606"/>
          <a:stretch>
            <a:fillRect/>
          </a:stretch>
        </p:blipFill>
        <p:spPr bwMode="auto">
          <a:xfrm>
            <a:off x="364509" y="3796494"/>
            <a:ext cx="3594034" cy="2663671"/>
          </a:xfrm>
          <a:custGeom>
            <a:avLst/>
            <a:gdLst>
              <a:gd name="connsiteX0" fmla="*/ 351365 w 3594034"/>
              <a:gd name="connsiteY0" fmla="*/ 0 h 2663671"/>
              <a:gd name="connsiteX1" fmla="*/ 3242669 w 3594034"/>
              <a:gd name="connsiteY1" fmla="*/ 0 h 2663671"/>
              <a:gd name="connsiteX2" fmla="*/ 3594034 w 3594034"/>
              <a:gd name="connsiteY2" fmla="*/ 351365 h 2663671"/>
              <a:gd name="connsiteX3" fmla="*/ 3594034 w 3594034"/>
              <a:gd name="connsiteY3" fmla="*/ 2312306 h 2663671"/>
              <a:gd name="connsiteX4" fmla="*/ 3242669 w 3594034"/>
              <a:gd name="connsiteY4" fmla="*/ 2663671 h 2663671"/>
              <a:gd name="connsiteX5" fmla="*/ 351365 w 3594034"/>
              <a:gd name="connsiteY5" fmla="*/ 2663671 h 2663671"/>
              <a:gd name="connsiteX6" fmla="*/ 0 w 3594034"/>
              <a:gd name="connsiteY6" fmla="*/ 2312306 h 2663671"/>
              <a:gd name="connsiteX7" fmla="*/ 0 w 3594034"/>
              <a:gd name="connsiteY7" fmla="*/ 351365 h 2663671"/>
              <a:gd name="connsiteX8" fmla="*/ 351365 w 3594034"/>
              <a:gd name="connsiteY8" fmla="*/ 0 h 266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4034" h="2663671">
                <a:moveTo>
                  <a:pt x="351365" y="0"/>
                </a:moveTo>
                <a:lnTo>
                  <a:pt x="3242669" y="0"/>
                </a:lnTo>
                <a:cubicBezTo>
                  <a:pt x="3436723" y="0"/>
                  <a:pt x="3594034" y="157311"/>
                  <a:pt x="3594034" y="351365"/>
                </a:cubicBezTo>
                <a:lnTo>
                  <a:pt x="3594034" y="2312306"/>
                </a:lnTo>
                <a:cubicBezTo>
                  <a:pt x="3594034" y="2506360"/>
                  <a:pt x="3436723" y="2663671"/>
                  <a:pt x="3242669" y="2663671"/>
                </a:cubicBezTo>
                <a:lnTo>
                  <a:pt x="351365" y="2663671"/>
                </a:lnTo>
                <a:cubicBezTo>
                  <a:pt x="157311" y="2663671"/>
                  <a:pt x="0" y="2506360"/>
                  <a:pt x="0" y="2312306"/>
                </a:cubicBezTo>
                <a:lnTo>
                  <a:pt x="0" y="351365"/>
                </a:lnTo>
                <a:cubicBezTo>
                  <a:pt x="0" y="157311"/>
                  <a:pt x="157311" y="0"/>
                  <a:pt x="351365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0215B3D-7932-4FC5-8303-5AD10D9A7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" r="8381" b="310"/>
          <a:stretch>
            <a:fillRect/>
          </a:stretch>
        </p:blipFill>
        <p:spPr bwMode="auto">
          <a:xfrm>
            <a:off x="4303521" y="3796494"/>
            <a:ext cx="3594034" cy="2663671"/>
          </a:xfrm>
          <a:custGeom>
            <a:avLst/>
            <a:gdLst>
              <a:gd name="connsiteX0" fmla="*/ 351365 w 3594034"/>
              <a:gd name="connsiteY0" fmla="*/ 0 h 2663671"/>
              <a:gd name="connsiteX1" fmla="*/ 3242669 w 3594034"/>
              <a:gd name="connsiteY1" fmla="*/ 0 h 2663671"/>
              <a:gd name="connsiteX2" fmla="*/ 3594034 w 3594034"/>
              <a:gd name="connsiteY2" fmla="*/ 351365 h 2663671"/>
              <a:gd name="connsiteX3" fmla="*/ 3594034 w 3594034"/>
              <a:gd name="connsiteY3" fmla="*/ 2312306 h 2663671"/>
              <a:gd name="connsiteX4" fmla="*/ 3242669 w 3594034"/>
              <a:gd name="connsiteY4" fmla="*/ 2663671 h 2663671"/>
              <a:gd name="connsiteX5" fmla="*/ 351365 w 3594034"/>
              <a:gd name="connsiteY5" fmla="*/ 2663671 h 2663671"/>
              <a:gd name="connsiteX6" fmla="*/ 0 w 3594034"/>
              <a:gd name="connsiteY6" fmla="*/ 2312306 h 2663671"/>
              <a:gd name="connsiteX7" fmla="*/ 0 w 3594034"/>
              <a:gd name="connsiteY7" fmla="*/ 351365 h 2663671"/>
              <a:gd name="connsiteX8" fmla="*/ 351365 w 3594034"/>
              <a:gd name="connsiteY8" fmla="*/ 0 h 266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4034" h="2663671">
                <a:moveTo>
                  <a:pt x="351365" y="0"/>
                </a:moveTo>
                <a:lnTo>
                  <a:pt x="3242669" y="0"/>
                </a:lnTo>
                <a:cubicBezTo>
                  <a:pt x="3436723" y="0"/>
                  <a:pt x="3594034" y="157311"/>
                  <a:pt x="3594034" y="351365"/>
                </a:cubicBezTo>
                <a:lnTo>
                  <a:pt x="3594034" y="2312306"/>
                </a:lnTo>
                <a:cubicBezTo>
                  <a:pt x="3594034" y="2506360"/>
                  <a:pt x="3436723" y="2663671"/>
                  <a:pt x="3242669" y="2663671"/>
                </a:cubicBezTo>
                <a:lnTo>
                  <a:pt x="351365" y="2663671"/>
                </a:lnTo>
                <a:cubicBezTo>
                  <a:pt x="157311" y="2663671"/>
                  <a:pt x="0" y="2506360"/>
                  <a:pt x="0" y="2312306"/>
                </a:cubicBezTo>
                <a:lnTo>
                  <a:pt x="0" y="351365"/>
                </a:lnTo>
                <a:cubicBezTo>
                  <a:pt x="0" y="157311"/>
                  <a:pt x="157311" y="0"/>
                  <a:pt x="35136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8F01F7C-40C5-4EED-8265-DD979C8B0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" r="9678"/>
          <a:stretch>
            <a:fillRect/>
          </a:stretch>
        </p:blipFill>
        <p:spPr bwMode="auto">
          <a:xfrm>
            <a:off x="8242532" y="3796493"/>
            <a:ext cx="3594034" cy="2663671"/>
          </a:xfrm>
          <a:custGeom>
            <a:avLst/>
            <a:gdLst>
              <a:gd name="connsiteX0" fmla="*/ 351365 w 3594034"/>
              <a:gd name="connsiteY0" fmla="*/ 0 h 2663671"/>
              <a:gd name="connsiteX1" fmla="*/ 3242669 w 3594034"/>
              <a:gd name="connsiteY1" fmla="*/ 0 h 2663671"/>
              <a:gd name="connsiteX2" fmla="*/ 3594034 w 3594034"/>
              <a:gd name="connsiteY2" fmla="*/ 351365 h 2663671"/>
              <a:gd name="connsiteX3" fmla="*/ 3594034 w 3594034"/>
              <a:gd name="connsiteY3" fmla="*/ 2312306 h 2663671"/>
              <a:gd name="connsiteX4" fmla="*/ 3242669 w 3594034"/>
              <a:gd name="connsiteY4" fmla="*/ 2663671 h 2663671"/>
              <a:gd name="connsiteX5" fmla="*/ 351365 w 3594034"/>
              <a:gd name="connsiteY5" fmla="*/ 2663671 h 2663671"/>
              <a:gd name="connsiteX6" fmla="*/ 0 w 3594034"/>
              <a:gd name="connsiteY6" fmla="*/ 2312306 h 2663671"/>
              <a:gd name="connsiteX7" fmla="*/ 0 w 3594034"/>
              <a:gd name="connsiteY7" fmla="*/ 351365 h 2663671"/>
              <a:gd name="connsiteX8" fmla="*/ 351365 w 3594034"/>
              <a:gd name="connsiteY8" fmla="*/ 0 h 266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4034" h="2663671">
                <a:moveTo>
                  <a:pt x="351365" y="0"/>
                </a:moveTo>
                <a:lnTo>
                  <a:pt x="3242669" y="0"/>
                </a:lnTo>
                <a:cubicBezTo>
                  <a:pt x="3436723" y="0"/>
                  <a:pt x="3594034" y="157311"/>
                  <a:pt x="3594034" y="351365"/>
                </a:cubicBezTo>
                <a:lnTo>
                  <a:pt x="3594034" y="2312306"/>
                </a:lnTo>
                <a:cubicBezTo>
                  <a:pt x="3594034" y="2506360"/>
                  <a:pt x="3436723" y="2663671"/>
                  <a:pt x="3242669" y="2663671"/>
                </a:cubicBezTo>
                <a:lnTo>
                  <a:pt x="351365" y="2663671"/>
                </a:lnTo>
                <a:cubicBezTo>
                  <a:pt x="157311" y="2663671"/>
                  <a:pt x="0" y="2506360"/>
                  <a:pt x="0" y="2312306"/>
                </a:cubicBezTo>
                <a:lnTo>
                  <a:pt x="0" y="351365"/>
                </a:lnTo>
                <a:cubicBezTo>
                  <a:pt x="0" y="157311"/>
                  <a:pt x="157311" y="0"/>
                  <a:pt x="35136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08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439</Words>
  <Application>Microsoft Office PowerPoint</Application>
  <PresentationFormat>Произвольный</PresentationFormat>
  <Paragraphs>99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47</cp:revision>
  <dcterms:created xsi:type="dcterms:W3CDTF">2024-03-07T10:43:49Z</dcterms:created>
  <dcterms:modified xsi:type="dcterms:W3CDTF">2024-03-19T16:11:41Z</dcterms:modified>
</cp:coreProperties>
</file>