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35FE5-6861-4FD2-839E-C2ADC41DF314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5D005-DE33-482A-8650-EA0C38C64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A764-F30D-46C8-B4C9-0EAD602FF3AB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8A40A-3EDE-400E-A84A-FCF32B7E9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AF1A9-A0C3-4AEC-8013-753BA086CB58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21158-2944-4B05-BBE9-53D6988A6D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8ED4-9219-457D-9A61-336747F7CC79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8D6DB-C1AD-4777-9029-B24CFD6C95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60498-BAC7-4216-8273-75B487AD49B4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DF28E-DC2F-4045-AAA2-D00EA04B34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8F9DB-3222-49FC-8E1B-4D2AF1973309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3EC9E-E803-4420-A975-B440987ED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FF8BB-5AA3-465E-897F-F22B178CA336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826BC-C1A9-4981-A0CE-207AA8B0D8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7698B-12FD-45D5-AE1C-EDBA6DEFE791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A75DB-23CB-46E7-9D77-37549A040F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F4F13-2B03-4099-89BC-4AC64C3FA823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FEB48-02C1-455F-84F4-5A9E39288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0D460-5B98-46E4-AD0D-BF1E1B03C2DE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F7C09-A181-4A40-8759-6C73721FC4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C3936-23C7-4A5C-B529-7903F20F43C0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73D5B-4CCC-4BB1-8992-6D6B5AB770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DBC1C8-D299-47F8-B402-3AA28468B8FA}" type="datetimeFigureOut">
              <a:rPr lang="ru-RU"/>
              <a:pPr>
                <a:defRPr/>
              </a:pPr>
              <a:t>16.09.2014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2EB368-BD94-4673-883A-F67827003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Механизм реализации квоты ,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выделенным Президентом РТ  КГЭУ</a:t>
            </a:r>
          </a:p>
        </p:txBody>
      </p:sp>
      <p:sp>
        <p:nvSpPr>
          <p:cNvPr id="2662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0B2381C2-E510-45D9-A519-E7C007B86F64}" type="slidenum">
              <a:rPr lang="en-US"/>
              <a:pPr algn="l">
                <a:defRPr/>
              </a:pPr>
              <a:t>1</a:t>
            </a:fld>
            <a:endParaRPr lang="en-US"/>
          </a:p>
        </p:txBody>
      </p:sp>
      <p:grpSp>
        <p:nvGrpSpPr>
          <p:cNvPr id="2052" name="Группа 8"/>
          <p:cNvGrpSpPr>
            <a:grpSpLocks/>
          </p:cNvGrpSpPr>
          <p:nvPr/>
        </p:nvGrpSpPr>
        <p:grpSpPr bwMode="auto">
          <a:xfrm>
            <a:off x="371475" y="1214438"/>
            <a:ext cx="8470900" cy="5049837"/>
            <a:chOff x="401322" y="954065"/>
            <a:chExt cx="9176953" cy="5357856"/>
          </a:xfrm>
        </p:grpSpPr>
        <p:sp>
          <p:nvSpPr>
            <p:cNvPr id="10" name="Полилиния 9"/>
            <p:cNvSpPr/>
            <p:nvPr/>
          </p:nvSpPr>
          <p:spPr>
            <a:xfrm>
              <a:off x="401322" y="954065"/>
              <a:ext cx="1657506" cy="1172391"/>
            </a:xfrm>
            <a:custGeom>
              <a:avLst/>
              <a:gdLst>
                <a:gd name="connsiteX0" fmla="*/ 0 w 1492020"/>
                <a:gd name="connsiteY0" fmla="*/ 0 h 1657506"/>
                <a:gd name="connsiteX1" fmla="*/ 746010 w 1492020"/>
                <a:gd name="connsiteY1" fmla="*/ 0 h 1657506"/>
                <a:gd name="connsiteX2" fmla="*/ 1492020 w 1492020"/>
                <a:gd name="connsiteY2" fmla="*/ 828753 h 1657506"/>
                <a:gd name="connsiteX3" fmla="*/ 746010 w 1492020"/>
                <a:gd name="connsiteY3" fmla="*/ 1657506 h 1657506"/>
                <a:gd name="connsiteX4" fmla="*/ 0 w 1492020"/>
                <a:gd name="connsiteY4" fmla="*/ 1657506 h 1657506"/>
                <a:gd name="connsiteX5" fmla="*/ 746010 w 1492020"/>
                <a:gd name="connsiteY5" fmla="*/ 828753 h 1657506"/>
                <a:gd name="connsiteX6" fmla="*/ 0 w 1492020"/>
                <a:gd name="connsiteY6" fmla="*/ 0 h 165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2020" h="1657506">
                  <a:moveTo>
                    <a:pt x="1492020" y="0"/>
                  </a:moveTo>
                  <a:lnTo>
                    <a:pt x="1492020" y="828753"/>
                  </a:lnTo>
                  <a:lnTo>
                    <a:pt x="746010" y="1657506"/>
                  </a:lnTo>
                  <a:lnTo>
                    <a:pt x="0" y="828753"/>
                  </a:lnTo>
                  <a:lnTo>
                    <a:pt x="0" y="0"/>
                  </a:lnTo>
                  <a:lnTo>
                    <a:pt x="746010" y="828753"/>
                  </a:lnTo>
                  <a:lnTo>
                    <a:pt x="1492020" y="0"/>
                  </a:lnTo>
                  <a:close/>
                </a:path>
              </a:pathLst>
            </a:custGeom>
            <a:ln>
              <a:solidFill>
                <a:schemeClr val="bg1"/>
              </a:solidFill>
            </a:ln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defTabSz="17780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ru-RU" sz="15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2243912" y="954065"/>
              <a:ext cx="7334363" cy="944764"/>
            </a:xfrm>
            <a:custGeom>
              <a:avLst/>
              <a:gdLst>
                <a:gd name="connsiteX0" fmla="*/ 161639 w 969813"/>
                <a:gd name="connsiteY0" fmla="*/ 0 h 7334363"/>
                <a:gd name="connsiteX1" fmla="*/ 808174 w 969813"/>
                <a:gd name="connsiteY1" fmla="*/ 0 h 7334363"/>
                <a:gd name="connsiteX2" fmla="*/ 969813 w 969813"/>
                <a:gd name="connsiteY2" fmla="*/ 161639 h 7334363"/>
                <a:gd name="connsiteX3" fmla="*/ 969813 w 969813"/>
                <a:gd name="connsiteY3" fmla="*/ 7334363 h 7334363"/>
                <a:gd name="connsiteX4" fmla="*/ 969813 w 969813"/>
                <a:gd name="connsiteY4" fmla="*/ 7334363 h 7334363"/>
                <a:gd name="connsiteX5" fmla="*/ 0 w 969813"/>
                <a:gd name="connsiteY5" fmla="*/ 7334363 h 7334363"/>
                <a:gd name="connsiteX6" fmla="*/ 0 w 969813"/>
                <a:gd name="connsiteY6" fmla="*/ 7334363 h 7334363"/>
                <a:gd name="connsiteX7" fmla="*/ 0 w 969813"/>
                <a:gd name="connsiteY7" fmla="*/ 161639 h 7334363"/>
                <a:gd name="connsiteX8" fmla="*/ 161639 w 969813"/>
                <a:gd name="connsiteY8" fmla="*/ 0 h 7334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9813" h="7334363">
                  <a:moveTo>
                    <a:pt x="969813" y="1222423"/>
                  </a:moveTo>
                  <a:lnTo>
                    <a:pt x="969813" y="6111940"/>
                  </a:lnTo>
                  <a:cubicBezTo>
                    <a:pt x="969813" y="6787065"/>
                    <a:pt x="960244" y="7334359"/>
                    <a:pt x="948440" y="7334359"/>
                  </a:cubicBezTo>
                  <a:lnTo>
                    <a:pt x="0" y="7334359"/>
                  </a:lnTo>
                  <a:lnTo>
                    <a:pt x="0" y="7334359"/>
                  </a:lnTo>
                  <a:lnTo>
                    <a:pt x="0" y="4"/>
                  </a:lnTo>
                  <a:lnTo>
                    <a:pt x="0" y="4"/>
                  </a:lnTo>
                  <a:lnTo>
                    <a:pt x="948440" y="4"/>
                  </a:lnTo>
                  <a:cubicBezTo>
                    <a:pt x="960244" y="4"/>
                    <a:pt x="969813" y="547298"/>
                    <a:pt x="969813" y="1222423"/>
                  </a:cubicBezTo>
                  <a:close/>
                </a:path>
              </a:pathLst>
            </a:custGeom>
            <a:ln w="19050"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9568" tIns="56232" rIns="56232" bIns="56232" spcCol="1270" anchor="ctr"/>
            <a:lstStyle/>
            <a:p>
              <a:pPr marL="0" lvl="1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defRPr/>
              </a:pPr>
              <a:endParaRPr lang="ru-RU" b="1" dirty="0">
                <a:solidFill>
                  <a:srgbClr val="00308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417468" y="2270974"/>
              <a:ext cx="1657506" cy="1316746"/>
            </a:xfrm>
            <a:custGeom>
              <a:avLst/>
              <a:gdLst>
                <a:gd name="connsiteX0" fmla="*/ 0 w 1492020"/>
                <a:gd name="connsiteY0" fmla="*/ 0 h 1657506"/>
                <a:gd name="connsiteX1" fmla="*/ 746010 w 1492020"/>
                <a:gd name="connsiteY1" fmla="*/ 0 h 1657506"/>
                <a:gd name="connsiteX2" fmla="*/ 1492020 w 1492020"/>
                <a:gd name="connsiteY2" fmla="*/ 828753 h 1657506"/>
                <a:gd name="connsiteX3" fmla="*/ 746010 w 1492020"/>
                <a:gd name="connsiteY3" fmla="*/ 1657506 h 1657506"/>
                <a:gd name="connsiteX4" fmla="*/ 0 w 1492020"/>
                <a:gd name="connsiteY4" fmla="*/ 1657506 h 1657506"/>
                <a:gd name="connsiteX5" fmla="*/ 746010 w 1492020"/>
                <a:gd name="connsiteY5" fmla="*/ 828753 h 1657506"/>
                <a:gd name="connsiteX6" fmla="*/ 0 w 1492020"/>
                <a:gd name="connsiteY6" fmla="*/ 0 h 165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2020" h="1657506">
                  <a:moveTo>
                    <a:pt x="1492020" y="0"/>
                  </a:moveTo>
                  <a:lnTo>
                    <a:pt x="1492020" y="828753"/>
                  </a:lnTo>
                  <a:lnTo>
                    <a:pt x="746010" y="1657506"/>
                  </a:lnTo>
                  <a:lnTo>
                    <a:pt x="0" y="828753"/>
                  </a:lnTo>
                  <a:lnTo>
                    <a:pt x="0" y="0"/>
                  </a:lnTo>
                  <a:lnTo>
                    <a:pt x="746010" y="828753"/>
                  </a:lnTo>
                  <a:lnTo>
                    <a:pt x="1492020" y="0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1">
              <a:schemeClr val="accent1">
                <a:shade val="50000"/>
                <a:hueOff val="265947"/>
                <a:satOff val="-18410"/>
                <a:lumOff val="24072"/>
                <a:alphaOff val="0"/>
              </a:schemeClr>
            </a:lnRef>
            <a:fillRef idx="1">
              <a:schemeClr val="accent1">
                <a:shade val="50000"/>
                <a:hueOff val="265947"/>
                <a:satOff val="-18410"/>
                <a:lumOff val="24072"/>
                <a:alphaOff val="0"/>
              </a:schemeClr>
            </a:fillRef>
            <a:effectRef idx="0">
              <a:schemeClr val="accent1">
                <a:shade val="50000"/>
                <a:hueOff val="265947"/>
                <a:satOff val="-18410"/>
                <a:lumOff val="24072"/>
                <a:alphaOff val="0"/>
              </a:schemeClr>
            </a:effectRef>
            <a:fontRef idx="minor">
              <a:schemeClr val="lt1"/>
            </a:fontRef>
          </p:style>
          <p:txBody>
            <a:bodyPr lIns="25400" tIns="25400" rIns="25400" bIns="25400" spcCol="1270" anchor="b"/>
            <a:lstStyle/>
            <a:p>
              <a:pPr defTabSz="17780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ru-RU" sz="1500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2199289" y="2270974"/>
              <a:ext cx="7334363" cy="969813"/>
            </a:xfrm>
            <a:custGeom>
              <a:avLst/>
              <a:gdLst>
                <a:gd name="connsiteX0" fmla="*/ 161639 w 969813"/>
                <a:gd name="connsiteY0" fmla="*/ 0 h 7334363"/>
                <a:gd name="connsiteX1" fmla="*/ 808174 w 969813"/>
                <a:gd name="connsiteY1" fmla="*/ 0 h 7334363"/>
                <a:gd name="connsiteX2" fmla="*/ 969813 w 969813"/>
                <a:gd name="connsiteY2" fmla="*/ 161639 h 7334363"/>
                <a:gd name="connsiteX3" fmla="*/ 969813 w 969813"/>
                <a:gd name="connsiteY3" fmla="*/ 7334363 h 7334363"/>
                <a:gd name="connsiteX4" fmla="*/ 969813 w 969813"/>
                <a:gd name="connsiteY4" fmla="*/ 7334363 h 7334363"/>
                <a:gd name="connsiteX5" fmla="*/ 0 w 969813"/>
                <a:gd name="connsiteY5" fmla="*/ 7334363 h 7334363"/>
                <a:gd name="connsiteX6" fmla="*/ 0 w 969813"/>
                <a:gd name="connsiteY6" fmla="*/ 7334363 h 7334363"/>
                <a:gd name="connsiteX7" fmla="*/ 0 w 969813"/>
                <a:gd name="connsiteY7" fmla="*/ 161639 h 7334363"/>
                <a:gd name="connsiteX8" fmla="*/ 161639 w 969813"/>
                <a:gd name="connsiteY8" fmla="*/ 0 h 7334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9813" h="7334363">
                  <a:moveTo>
                    <a:pt x="969813" y="1222423"/>
                  </a:moveTo>
                  <a:lnTo>
                    <a:pt x="969813" y="6111940"/>
                  </a:lnTo>
                  <a:cubicBezTo>
                    <a:pt x="969813" y="6787065"/>
                    <a:pt x="960244" y="7334359"/>
                    <a:pt x="948440" y="7334359"/>
                  </a:cubicBezTo>
                  <a:lnTo>
                    <a:pt x="0" y="7334359"/>
                  </a:lnTo>
                  <a:lnTo>
                    <a:pt x="0" y="7334359"/>
                  </a:lnTo>
                  <a:lnTo>
                    <a:pt x="0" y="4"/>
                  </a:lnTo>
                  <a:lnTo>
                    <a:pt x="0" y="4"/>
                  </a:lnTo>
                  <a:lnTo>
                    <a:pt x="948440" y="4"/>
                  </a:lnTo>
                  <a:cubicBezTo>
                    <a:pt x="960244" y="4"/>
                    <a:pt x="969813" y="547298"/>
                    <a:pt x="969813" y="1222423"/>
                  </a:cubicBezTo>
                  <a:close/>
                </a:path>
              </a:pathLst>
            </a:custGeom>
            <a:ln w="19050"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9568" tIns="56232" rIns="56232" bIns="56232" spcCol="1270"/>
            <a:lstStyle/>
            <a:p>
              <a:pPr marL="114300" lvl="1" indent="-114300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solidFill>
                    <a:srgbClr val="003082"/>
                  </a:solidFill>
                  <a:latin typeface="Arial" pitchFamily="34" charset="0"/>
                  <a:cs typeface="Arial" pitchFamily="34" charset="0"/>
                </a:rPr>
                <a:t>НАПИСАТЬ ЗАЯВЛЕНИЕ В ЖИЛИЩНУЮ КОМИССИЮ КГЭУ</a:t>
              </a:r>
            </a:p>
            <a:p>
              <a:pPr marL="114300" lvl="1" indent="-114300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600" b="1" dirty="0">
                  <a:solidFill>
                    <a:srgbClr val="003082"/>
                  </a:solidFill>
                  <a:latin typeface="Arial" pitchFamily="34" charset="0"/>
                  <a:cs typeface="Arial" pitchFamily="34" charset="0"/>
                </a:rPr>
                <a:t>С УКАЗАНИЕМ  УЧЕТНОГО ДЕЛА СЕМЬИ</a:t>
              </a:r>
            </a:p>
            <a:p>
              <a:pPr marL="114300" lvl="1" indent="-114300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FontTx/>
                <a:buChar char="••"/>
                <a:defRPr/>
              </a:pPr>
              <a:endParaRPr lang="ru-RU" sz="150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422476" y="3587720"/>
              <a:ext cx="1657506" cy="1329046"/>
            </a:xfrm>
            <a:custGeom>
              <a:avLst/>
              <a:gdLst>
                <a:gd name="connsiteX0" fmla="*/ 0 w 1492020"/>
                <a:gd name="connsiteY0" fmla="*/ 0 h 1657506"/>
                <a:gd name="connsiteX1" fmla="*/ 746010 w 1492020"/>
                <a:gd name="connsiteY1" fmla="*/ 0 h 1657506"/>
                <a:gd name="connsiteX2" fmla="*/ 1492020 w 1492020"/>
                <a:gd name="connsiteY2" fmla="*/ 828753 h 1657506"/>
                <a:gd name="connsiteX3" fmla="*/ 746010 w 1492020"/>
                <a:gd name="connsiteY3" fmla="*/ 1657506 h 1657506"/>
                <a:gd name="connsiteX4" fmla="*/ 0 w 1492020"/>
                <a:gd name="connsiteY4" fmla="*/ 1657506 h 1657506"/>
                <a:gd name="connsiteX5" fmla="*/ 746010 w 1492020"/>
                <a:gd name="connsiteY5" fmla="*/ 828753 h 1657506"/>
                <a:gd name="connsiteX6" fmla="*/ 0 w 1492020"/>
                <a:gd name="connsiteY6" fmla="*/ 0 h 165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2020" h="1657506">
                  <a:moveTo>
                    <a:pt x="1492020" y="0"/>
                  </a:moveTo>
                  <a:lnTo>
                    <a:pt x="1492020" y="828753"/>
                  </a:lnTo>
                  <a:lnTo>
                    <a:pt x="746010" y="1657506"/>
                  </a:lnTo>
                  <a:lnTo>
                    <a:pt x="0" y="828753"/>
                  </a:lnTo>
                  <a:lnTo>
                    <a:pt x="0" y="0"/>
                  </a:lnTo>
                  <a:lnTo>
                    <a:pt x="746010" y="828753"/>
                  </a:lnTo>
                  <a:lnTo>
                    <a:pt x="1492020" y="0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1">
              <a:schemeClr val="accent1">
                <a:shade val="50000"/>
                <a:hueOff val="531893"/>
                <a:satOff val="-36820"/>
                <a:lumOff val="48144"/>
                <a:alphaOff val="0"/>
              </a:schemeClr>
            </a:lnRef>
            <a:fillRef idx="1">
              <a:schemeClr val="accent1">
                <a:shade val="50000"/>
                <a:hueOff val="531893"/>
                <a:satOff val="-36820"/>
                <a:lumOff val="48144"/>
                <a:alphaOff val="0"/>
              </a:schemeClr>
            </a:fillRef>
            <a:effectRef idx="0">
              <a:schemeClr val="accent1">
                <a:shade val="50000"/>
                <a:hueOff val="531893"/>
                <a:satOff val="-36820"/>
                <a:lumOff val="48144"/>
                <a:alphaOff val="0"/>
              </a:schemeClr>
            </a:effectRef>
            <a:fontRef idx="minor">
              <a:schemeClr val="lt1"/>
            </a:fontRef>
          </p:style>
          <p:txBody>
            <a:bodyPr lIns="25400" tIns="25400" rIns="25400" bIns="25400" spcCol="1270" anchor="ctr"/>
            <a:lstStyle/>
            <a:p>
              <a:pPr defTabSz="17780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ru-RU" sz="1500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2215318" y="3533195"/>
              <a:ext cx="7334363" cy="969813"/>
            </a:xfrm>
            <a:custGeom>
              <a:avLst/>
              <a:gdLst>
                <a:gd name="connsiteX0" fmla="*/ 161639 w 969813"/>
                <a:gd name="connsiteY0" fmla="*/ 0 h 7334363"/>
                <a:gd name="connsiteX1" fmla="*/ 808174 w 969813"/>
                <a:gd name="connsiteY1" fmla="*/ 0 h 7334363"/>
                <a:gd name="connsiteX2" fmla="*/ 969813 w 969813"/>
                <a:gd name="connsiteY2" fmla="*/ 161639 h 7334363"/>
                <a:gd name="connsiteX3" fmla="*/ 969813 w 969813"/>
                <a:gd name="connsiteY3" fmla="*/ 7334363 h 7334363"/>
                <a:gd name="connsiteX4" fmla="*/ 969813 w 969813"/>
                <a:gd name="connsiteY4" fmla="*/ 7334363 h 7334363"/>
                <a:gd name="connsiteX5" fmla="*/ 0 w 969813"/>
                <a:gd name="connsiteY5" fmla="*/ 7334363 h 7334363"/>
                <a:gd name="connsiteX6" fmla="*/ 0 w 969813"/>
                <a:gd name="connsiteY6" fmla="*/ 7334363 h 7334363"/>
                <a:gd name="connsiteX7" fmla="*/ 0 w 969813"/>
                <a:gd name="connsiteY7" fmla="*/ 161639 h 7334363"/>
                <a:gd name="connsiteX8" fmla="*/ 161639 w 969813"/>
                <a:gd name="connsiteY8" fmla="*/ 0 h 7334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9813" h="7334363">
                  <a:moveTo>
                    <a:pt x="969813" y="1222423"/>
                  </a:moveTo>
                  <a:lnTo>
                    <a:pt x="969813" y="6111940"/>
                  </a:lnTo>
                  <a:cubicBezTo>
                    <a:pt x="969813" y="6787065"/>
                    <a:pt x="960244" y="7334359"/>
                    <a:pt x="948440" y="7334359"/>
                  </a:cubicBezTo>
                  <a:lnTo>
                    <a:pt x="0" y="7334359"/>
                  </a:lnTo>
                  <a:lnTo>
                    <a:pt x="0" y="7334359"/>
                  </a:lnTo>
                  <a:lnTo>
                    <a:pt x="0" y="4"/>
                  </a:lnTo>
                  <a:lnTo>
                    <a:pt x="0" y="4"/>
                  </a:lnTo>
                  <a:lnTo>
                    <a:pt x="948440" y="4"/>
                  </a:lnTo>
                  <a:cubicBezTo>
                    <a:pt x="960244" y="4"/>
                    <a:pt x="969813" y="547298"/>
                    <a:pt x="969813" y="1222423"/>
                  </a:cubicBezTo>
                  <a:close/>
                </a:path>
              </a:pathLst>
            </a:custGeom>
            <a:ln w="19050"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99568" tIns="56232" rIns="56232" bIns="56232" spcCol="1270"/>
            <a:lstStyle/>
            <a:p>
              <a:pPr marL="114300" lvl="1" indent="-114300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ПРОЙТИ УНИВЕРСИТЕТСКИЙ  КОНКУСР НА ПОЛУЧЕНИЕ КВАРТИРЫ </a:t>
              </a:r>
              <a:endParaRPr lang="ru-RU" b="1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431999" y="4847430"/>
              <a:ext cx="1657506" cy="1464491"/>
            </a:xfrm>
            <a:custGeom>
              <a:avLst/>
              <a:gdLst>
                <a:gd name="connsiteX0" fmla="*/ 0 w 1492020"/>
                <a:gd name="connsiteY0" fmla="*/ 0 h 1657506"/>
                <a:gd name="connsiteX1" fmla="*/ 746010 w 1492020"/>
                <a:gd name="connsiteY1" fmla="*/ 0 h 1657506"/>
                <a:gd name="connsiteX2" fmla="*/ 1492020 w 1492020"/>
                <a:gd name="connsiteY2" fmla="*/ 828753 h 1657506"/>
                <a:gd name="connsiteX3" fmla="*/ 746010 w 1492020"/>
                <a:gd name="connsiteY3" fmla="*/ 1657506 h 1657506"/>
                <a:gd name="connsiteX4" fmla="*/ 0 w 1492020"/>
                <a:gd name="connsiteY4" fmla="*/ 1657506 h 1657506"/>
                <a:gd name="connsiteX5" fmla="*/ 746010 w 1492020"/>
                <a:gd name="connsiteY5" fmla="*/ 828753 h 1657506"/>
                <a:gd name="connsiteX6" fmla="*/ 0 w 1492020"/>
                <a:gd name="connsiteY6" fmla="*/ 0 h 165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92020" h="1657506">
                  <a:moveTo>
                    <a:pt x="1492020" y="0"/>
                  </a:moveTo>
                  <a:lnTo>
                    <a:pt x="1492020" y="828753"/>
                  </a:lnTo>
                  <a:lnTo>
                    <a:pt x="746010" y="1657506"/>
                  </a:lnTo>
                  <a:lnTo>
                    <a:pt x="0" y="828753"/>
                  </a:lnTo>
                  <a:lnTo>
                    <a:pt x="0" y="0"/>
                  </a:lnTo>
                  <a:lnTo>
                    <a:pt x="746010" y="828753"/>
                  </a:lnTo>
                  <a:lnTo>
                    <a:pt x="1492020" y="0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1">
              <a:schemeClr val="accent1">
                <a:shade val="50000"/>
                <a:hueOff val="265947"/>
                <a:satOff val="-18410"/>
                <a:lumOff val="24072"/>
                <a:alphaOff val="0"/>
              </a:schemeClr>
            </a:lnRef>
            <a:fillRef idx="1">
              <a:schemeClr val="accent1">
                <a:shade val="50000"/>
                <a:hueOff val="265947"/>
                <a:satOff val="-18410"/>
                <a:lumOff val="24072"/>
                <a:alphaOff val="0"/>
              </a:schemeClr>
            </a:fillRef>
            <a:effectRef idx="0">
              <a:schemeClr val="accent1">
                <a:shade val="50000"/>
                <a:hueOff val="265947"/>
                <a:satOff val="-18410"/>
                <a:lumOff val="24072"/>
                <a:alphaOff val="0"/>
              </a:schemeClr>
            </a:effectRef>
            <a:fontRef idx="minor">
              <a:schemeClr val="lt1"/>
            </a:fontRef>
          </p:style>
          <p:txBody>
            <a:bodyPr lIns="40005" tIns="40005" rIns="40005" bIns="40005" spcCol="1270" anchor="ctr"/>
            <a:lstStyle/>
            <a:p>
              <a:pPr defTabSz="28003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ru-RU" sz="1500"/>
            </a:p>
          </p:txBody>
        </p:sp>
      </p:grpSp>
      <p:sp>
        <p:nvSpPr>
          <p:cNvPr id="22" name="Полилиния 21"/>
          <p:cNvSpPr/>
          <p:nvPr/>
        </p:nvSpPr>
        <p:spPr>
          <a:xfrm>
            <a:off x="2000232" y="4857761"/>
            <a:ext cx="6770181" cy="1143008"/>
          </a:xfrm>
          <a:custGeom>
            <a:avLst/>
            <a:gdLst>
              <a:gd name="connsiteX0" fmla="*/ 161639 w 969813"/>
              <a:gd name="connsiteY0" fmla="*/ 0 h 7334363"/>
              <a:gd name="connsiteX1" fmla="*/ 808174 w 969813"/>
              <a:gd name="connsiteY1" fmla="*/ 0 h 7334363"/>
              <a:gd name="connsiteX2" fmla="*/ 969813 w 969813"/>
              <a:gd name="connsiteY2" fmla="*/ 161639 h 7334363"/>
              <a:gd name="connsiteX3" fmla="*/ 969813 w 969813"/>
              <a:gd name="connsiteY3" fmla="*/ 7334363 h 7334363"/>
              <a:gd name="connsiteX4" fmla="*/ 969813 w 969813"/>
              <a:gd name="connsiteY4" fmla="*/ 7334363 h 7334363"/>
              <a:gd name="connsiteX5" fmla="*/ 0 w 969813"/>
              <a:gd name="connsiteY5" fmla="*/ 7334363 h 7334363"/>
              <a:gd name="connsiteX6" fmla="*/ 0 w 969813"/>
              <a:gd name="connsiteY6" fmla="*/ 7334363 h 7334363"/>
              <a:gd name="connsiteX7" fmla="*/ 0 w 969813"/>
              <a:gd name="connsiteY7" fmla="*/ 161639 h 7334363"/>
              <a:gd name="connsiteX8" fmla="*/ 161639 w 969813"/>
              <a:gd name="connsiteY8" fmla="*/ 0 h 7334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9813" h="7334363">
                <a:moveTo>
                  <a:pt x="969813" y="1222423"/>
                </a:moveTo>
                <a:lnTo>
                  <a:pt x="969813" y="6111940"/>
                </a:lnTo>
                <a:cubicBezTo>
                  <a:pt x="969813" y="6787065"/>
                  <a:pt x="960244" y="7334359"/>
                  <a:pt x="948440" y="7334359"/>
                </a:cubicBezTo>
                <a:lnTo>
                  <a:pt x="0" y="7334359"/>
                </a:lnTo>
                <a:lnTo>
                  <a:pt x="0" y="7334359"/>
                </a:lnTo>
                <a:lnTo>
                  <a:pt x="0" y="4"/>
                </a:lnTo>
                <a:lnTo>
                  <a:pt x="0" y="4"/>
                </a:lnTo>
                <a:lnTo>
                  <a:pt x="948440" y="4"/>
                </a:lnTo>
                <a:cubicBezTo>
                  <a:pt x="960244" y="4"/>
                  <a:pt x="969813" y="547298"/>
                  <a:pt x="969813" y="1222423"/>
                </a:cubicBezTo>
                <a:close/>
              </a:path>
            </a:pathLst>
          </a:custGeom>
          <a:ln w="19050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9568" tIns="56232" rIns="56232" bIns="56232" spcCol="1270"/>
          <a:lstStyle/>
          <a:p>
            <a:pPr marL="114300" lvl="1" indent="-114300" defTabSz="622300" fontAlgn="auto">
              <a:lnSpc>
                <a:spcPct val="90000"/>
              </a:lnSpc>
              <a:spcBef>
                <a:spcPts val="0"/>
              </a:spcBef>
              <a:spcAft>
                <a:spcPct val="15000"/>
              </a:spcAft>
              <a:buFontTx/>
              <a:buChar char="••"/>
              <a:defRPr/>
            </a:pPr>
            <a:endParaRPr lang="ru-RU" sz="15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ПОДОБРАТЬ  КВАРТИРУ И ОФОРМИТЬ ДОКУМЕНТЫ   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86000" y="1285875"/>
            <a:ext cx="62865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СТАТЬ НА УЧЕТ  В АДМИНИСТРАЦИЮ  СВОЕГО РАЙОНА ПО ПРОПИСКЕ (в предварительный список  Программы «Социальная ипотека»)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Calibri</vt:lpstr>
      <vt:lpstr>Arial</vt:lpstr>
      <vt:lpstr>Тема Office</vt:lpstr>
      <vt:lpstr>Механизм реализации квоты , выделенным Президентом РТ  КГЭУ</vt:lpstr>
    </vt:vector>
  </TitlesOfParts>
  <Company>kgeu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2014-09-04T14:49:46Z</dcterms:created>
  <dcterms:modified xsi:type="dcterms:W3CDTF">2014-09-16T07:40:34Z</dcterms:modified>
</cp:coreProperties>
</file>