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</p:sldIdLst>
  <p:sldSz cx="7559675" cy="10691813"/>
  <p:notesSz cx="7559675" cy="106918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5" d="100"/>
          <a:sy n="75" d="100"/>
        </p:scale>
        <p:origin x="-3216" y="-78"/>
      </p:cViewPr>
      <p:guideLst>
        <p:guide pos="3367" orient="horz"/>
        <p:guide pos="2381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 /><Relationship Id="rId6" Type="http://schemas.openxmlformats.org/officeDocument/2006/relationships/tableStyles" Target="tableStyles.xml" /><Relationship Id="rId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6999" y="-13201"/>
            <a:ext cx="7582258" cy="10718215"/>
            <a:chOff x="-8466" y="-8468"/>
            <a:chExt cx="9171316" cy="687493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 bwMode="auto"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fill="norm" stroke="1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 bwMode="auto">
            <a:xfrm>
              <a:off x="7205158" y="-8467"/>
              <a:ext cx="1948146" cy="6866466"/>
            </a:xfrm>
            <a:custGeom>
              <a:avLst/>
              <a:gdLst/>
              <a:ahLst/>
              <a:cxnLst/>
              <a:rect l="l" t="t" r="r" b="b"/>
              <a:pathLst>
                <a:path w="1948147" h="6866467" fill="norm" stroke="1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 bwMode="auto"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fill="norm" stroke="1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 bwMode="auto">
            <a:xfrm>
              <a:off x="7010429" y="-8467"/>
              <a:ext cx="2142876" cy="6866466"/>
            </a:xfrm>
            <a:custGeom>
              <a:avLst/>
              <a:gdLst/>
              <a:ahLst/>
              <a:cxnLst/>
              <a:rect l="l" t="t" r="r" b="b"/>
              <a:pathLst>
                <a:path w="2853267" h="6866467" fill="norm" stroke="1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 bwMode="auto">
            <a:xfrm>
              <a:off x="8295775" y="-8467"/>
              <a:ext cx="857530" cy="6866466"/>
            </a:xfrm>
            <a:custGeom>
              <a:avLst/>
              <a:gdLst/>
              <a:ahLst/>
              <a:cxnLst/>
              <a:rect l="l" t="t" r="r" b="b"/>
              <a:pathLst>
                <a:path w="1286933" h="6866467" fill="norm" stroke="1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 bwMode="auto">
            <a:xfrm>
              <a:off x="8094165" y="-8468"/>
              <a:ext cx="1066770" cy="6866466"/>
            </a:xfrm>
            <a:custGeom>
              <a:avLst/>
              <a:gdLst/>
              <a:ahLst/>
              <a:cxnLst/>
              <a:rect l="l" t="t" r="r" b="b"/>
              <a:pathLst>
                <a:path w="1270244" h="6866467" fill="norm" stroke="1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 bwMode="auto"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fill="norm" stroke="1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 bwMode="auto">
            <a:xfrm>
              <a:off x="-8466" y="-8468"/>
              <a:ext cx="863599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fill="norm" stroke="1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34704" y="3748735"/>
            <a:ext cx="4817159" cy="2566631"/>
          </a:xfrm>
        </p:spPr>
        <p:txBody>
          <a:bodyPr anchor="b">
            <a:noAutofit/>
          </a:bodyPr>
          <a:lstStyle>
            <a:lvl1pPr algn="r">
              <a:defRPr sz="44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934704" y="6315364"/>
            <a:ext cx="4817159" cy="17100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979" y="950383"/>
            <a:ext cx="5247884" cy="5306307"/>
          </a:xfrm>
        </p:spPr>
        <p:txBody>
          <a:bodyPr anchor="ctr">
            <a:normAutofit/>
          </a:bodyPr>
          <a:lstStyle>
            <a:lvl1pPr algn="l">
              <a:defRPr sz="365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979" y="6969478"/>
            <a:ext cx="5247884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5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910297" y="5662701"/>
            <a:ext cx="4480748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977" y="6969478"/>
            <a:ext cx="5247885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>
              <a:defRPr/>
            </a:pPr>
            <a:r>
              <a:rPr lang="en-US" sz="66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>
              <a:defRPr/>
            </a:pPr>
            <a:r>
              <a:rPr lang="en-US" sz="66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977" y="3012023"/>
            <a:ext cx="5247885" cy="4046394"/>
          </a:xfrm>
        </p:spPr>
        <p:txBody>
          <a:bodyPr anchor="b">
            <a:normAutofit/>
          </a:bodyPr>
          <a:lstStyle>
            <a:lvl1pPr algn="l">
              <a:defRPr sz="365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5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503975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>
              <a:defRPr/>
            </a:pPr>
            <a:r>
              <a:rPr lang="en-US" sz="66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>
              <a:defRPr/>
            </a:pPr>
            <a:r>
              <a:rPr lang="en-US" sz="66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9144" y="950383"/>
            <a:ext cx="5242718" cy="4712318"/>
          </a:xfrm>
        </p:spPr>
        <p:txBody>
          <a:bodyPr anchor="ctr">
            <a:normAutofit/>
          </a:bodyPr>
          <a:lstStyle>
            <a:lvl1pPr algn="l">
              <a:defRPr sz="365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503975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41660" y="950384"/>
            <a:ext cx="809219" cy="8187158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503977" y="950384"/>
            <a:ext cx="4294916" cy="818715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977" y="4210729"/>
            <a:ext cx="5247885" cy="2847691"/>
          </a:xfrm>
        </p:spPr>
        <p:txBody>
          <a:bodyPr anchor="b"/>
          <a:lstStyle>
            <a:lvl1pPr algn="l">
              <a:defRPr sz="33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977" y="7058417"/>
            <a:ext cx="5247885" cy="1341388"/>
          </a:xfrm>
        </p:spPr>
        <p:txBody>
          <a:bodyPr anchor="t"/>
          <a:lstStyle>
            <a:lvl1pPr marL="0" indent="0" algn="l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979" y="950383"/>
            <a:ext cx="5247884" cy="205916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03979" y="3368418"/>
            <a:ext cx="2553051" cy="60502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15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198811" y="3368421"/>
            <a:ext cx="2553052" cy="605023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15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978" y="950383"/>
            <a:ext cx="5247884" cy="20591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978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77967" indent="0">
              <a:buNone/>
              <a:defRPr sz="1650" b="1"/>
            </a:lvl2pPr>
            <a:lvl3pPr marL="755934" indent="0">
              <a:buNone/>
              <a:defRPr sz="1500" b="1"/>
            </a:lvl3pPr>
            <a:lvl4pPr marL="1133902" indent="0">
              <a:buNone/>
              <a:defRPr sz="1300" b="1"/>
            </a:lvl4pPr>
            <a:lvl5pPr marL="1511869" indent="0">
              <a:buNone/>
              <a:defRPr sz="1300" b="1"/>
            </a:lvl5pPr>
            <a:lvl6pPr marL="1889836" indent="0">
              <a:buNone/>
              <a:defRPr sz="1300" b="1"/>
            </a:lvl6pPr>
            <a:lvl7pPr marL="2267803" indent="0">
              <a:buNone/>
              <a:defRPr sz="1300" b="1"/>
            </a:lvl7pPr>
            <a:lvl8pPr marL="2645771" indent="0">
              <a:buNone/>
              <a:defRPr sz="1300" b="1"/>
            </a:lvl8pPr>
            <a:lvl9pPr marL="3023738" indent="0">
              <a:buNone/>
              <a:defRPr sz="13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3978" y="4267444"/>
            <a:ext cx="2555170" cy="515121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196691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77967" indent="0">
              <a:buNone/>
              <a:defRPr sz="1650" b="1"/>
            </a:lvl2pPr>
            <a:lvl3pPr marL="755934" indent="0">
              <a:buNone/>
              <a:defRPr sz="1500" b="1"/>
            </a:lvl3pPr>
            <a:lvl4pPr marL="1133902" indent="0">
              <a:buNone/>
              <a:defRPr sz="1300" b="1"/>
            </a:lvl4pPr>
            <a:lvl5pPr marL="1511869" indent="0">
              <a:buNone/>
              <a:defRPr sz="1300" b="1"/>
            </a:lvl5pPr>
            <a:lvl6pPr marL="1889836" indent="0">
              <a:buNone/>
              <a:defRPr sz="1300" b="1"/>
            </a:lvl6pPr>
            <a:lvl7pPr marL="2267803" indent="0">
              <a:buNone/>
              <a:defRPr sz="1300" b="1"/>
            </a:lvl7pPr>
            <a:lvl8pPr marL="2645771" indent="0">
              <a:buNone/>
              <a:defRPr sz="1300" b="1"/>
            </a:lvl8pPr>
            <a:lvl9pPr marL="3023738" indent="0">
              <a:buNone/>
              <a:defRPr sz="13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196691" y="4267444"/>
            <a:ext cx="2555170" cy="515121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978" y="950383"/>
            <a:ext cx="5247884" cy="205916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978" y="2336365"/>
            <a:ext cx="2306744" cy="1993164"/>
          </a:xfrm>
        </p:spPr>
        <p:txBody>
          <a:bodyPr anchor="b">
            <a:normAutofit/>
          </a:bodyPr>
          <a:lstStyle>
            <a:lvl1pPr>
              <a:defRPr sz="16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952502" y="802783"/>
            <a:ext cx="2799359" cy="861586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03978" y="4329529"/>
            <a:ext cx="2306744" cy="4029228"/>
          </a:xfrm>
        </p:spPr>
        <p:txBody>
          <a:bodyPr>
            <a:normAutofit/>
          </a:bodyPr>
          <a:lstStyle>
            <a:lvl1pPr marL="0" indent="0">
              <a:buNone/>
              <a:defRPr sz="1150"/>
            </a:lvl1pPr>
            <a:lvl2pPr marL="283475" indent="0">
              <a:buNone/>
              <a:defRPr sz="850"/>
            </a:lvl2pPr>
            <a:lvl3pPr marL="566951" indent="0">
              <a:buNone/>
              <a:defRPr sz="750"/>
            </a:lvl3pPr>
            <a:lvl4pPr marL="850426" indent="0">
              <a:buNone/>
              <a:defRPr sz="600"/>
            </a:lvl4pPr>
            <a:lvl5pPr marL="1133902" indent="0">
              <a:buNone/>
              <a:defRPr sz="600"/>
            </a:lvl5pPr>
            <a:lvl6pPr marL="1417377" indent="0">
              <a:buNone/>
              <a:defRPr sz="600"/>
            </a:lvl6pPr>
            <a:lvl7pPr marL="1700853" indent="0">
              <a:buNone/>
              <a:defRPr sz="600"/>
            </a:lvl7pPr>
            <a:lvl8pPr marL="1984328" indent="0">
              <a:buNone/>
              <a:defRPr sz="600"/>
            </a:lvl8pPr>
            <a:lvl9pPr marL="2267803" indent="0">
              <a:buNone/>
              <a:defRPr sz="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978" y="7484269"/>
            <a:ext cx="5247884" cy="88356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03978" y="950384"/>
            <a:ext cx="5247884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7967" indent="0">
              <a:buNone/>
              <a:defRPr sz="1300"/>
            </a:lvl2pPr>
            <a:lvl3pPr marL="755934" indent="0">
              <a:buNone/>
              <a:defRPr sz="1300"/>
            </a:lvl3pPr>
            <a:lvl4pPr marL="1133902" indent="0">
              <a:buNone/>
              <a:defRPr sz="1300"/>
            </a:lvl4pPr>
            <a:lvl5pPr marL="1511869" indent="0">
              <a:buNone/>
              <a:defRPr sz="1300"/>
            </a:lvl5pPr>
            <a:lvl6pPr marL="1889836" indent="0">
              <a:buNone/>
              <a:defRPr sz="1300"/>
            </a:lvl6pPr>
            <a:lvl7pPr marL="2267803" indent="0">
              <a:buNone/>
              <a:defRPr sz="1300"/>
            </a:lvl7pPr>
            <a:lvl8pPr marL="2645771" indent="0">
              <a:buNone/>
              <a:defRPr sz="1300"/>
            </a:lvl8pPr>
            <a:lvl9pPr marL="3023738" indent="0">
              <a:buNone/>
              <a:defRPr sz="13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03978" y="8367830"/>
            <a:ext cx="5247884" cy="1050822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77967" indent="0">
              <a:buNone/>
              <a:defRPr sz="1000"/>
            </a:lvl2pPr>
            <a:lvl3pPr marL="755934" indent="0">
              <a:buNone/>
              <a:defRPr sz="850"/>
            </a:lvl3pPr>
            <a:lvl4pPr marL="1133902" indent="0">
              <a:buNone/>
              <a:defRPr sz="750"/>
            </a:lvl4pPr>
            <a:lvl5pPr marL="1511869" indent="0">
              <a:buNone/>
              <a:defRPr sz="750"/>
            </a:lvl5pPr>
            <a:lvl6pPr marL="1889836" indent="0">
              <a:buNone/>
              <a:defRPr sz="750"/>
            </a:lvl6pPr>
            <a:lvl7pPr marL="2267803" indent="0">
              <a:buNone/>
              <a:defRPr sz="750"/>
            </a:lvl7pPr>
            <a:lvl8pPr marL="2645771" indent="0">
              <a:buNone/>
              <a:defRPr sz="750"/>
            </a:lvl8pPr>
            <a:lvl9pPr marL="3023738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 bwMode="auto">
          <a:xfrm>
            <a:off x="-7000" y="-13201"/>
            <a:ext cx="7582259" cy="1071821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 bwMode="auto"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fill="norm" stroke="1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>
              <a:cxnSpLocks/>
            </p:cNvCxnSpPr>
            <p:nvPr/>
          </p:nvCxnSpPr>
          <p:spPr bwMode="auto"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 bwMode="auto"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 bwMode="auto"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fill="norm" stroke="1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auto">
            <a:xfrm>
              <a:off x="7205158" y="-8467"/>
              <a:ext cx="1948146" cy="6866466"/>
            </a:xfrm>
            <a:custGeom>
              <a:avLst/>
              <a:gdLst/>
              <a:ahLst/>
              <a:cxnLst/>
              <a:rect l="l" t="t" r="r" b="b"/>
              <a:pathLst>
                <a:path w="1948147" h="6866467" fill="norm" stroke="1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auto"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fill="norm" stroke="1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 bwMode="auto">
            <a:xfrm>
              <a:off x="7010429" y="-8467"/>
              <a:ext cx="2142876" cy="6866466"/>
            </a:xfrm>
            <a:custGeom>
              <a:avLst/>
              <a:gdLst/>
              <a:ahLst/>
              <a:cxnLst/>
              <a:rect l="l" t="t" r="r" b="b"/>
              <a:pathLst>
                <a:path w="2853267" h="6866467" fill="norm" stroke="1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 bwMode="auto">
            <a:xfrm>
              <a:off x="8295775" y="-8467"/>
              <a:ext cx="857530" cy="6866466"/>
            </a:xfrm>
            <a:custGeom>
              <a:avLst/>
              <a:gdLst/>
              <a:ahLst/>
              <a:cxnLst/>
              <a:rect l="l" t="t" r="r" b="b"/>
              <a:pathLst>
                <a:path w="1286933" h="6866467" fill="norm" stroke="1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auto">
            <a:xfrm>
              <a:off x="8094165" y="-8468"/>
              <a:ext cx="1066770" cy="6866466"/>
            </a:xfrm>
            <a:custGeom>
              <a:avLst/>
              <a:gdLst/>
              <a:ahLst/>
              <a:cxnLst/>
              <a:rect l="l" t="t" r="r" b="b"/>
              <a:pathLst>
                <a:path w="1270244" h="6866467" fill="norm" stroke="1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auto"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fill="norm" stroke="1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978" y="950383"/>
            <a:ext cx="5247884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978" y="3368421"/>
            <a:ext cx="5247884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468722" y="9418654"/>
            <a:ext cx="5655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EEF5B2-1A97-4CD5-B299-A8732DACE12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03978" y="9418654"/>
            <a:ext cx="3821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328047" y="9418654"/>
            <a:ext cx="4238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96EBF6-4137-4AC8-B9B5-BE074E2D9D2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377967">
        <a:spcBef>
          <a:spcPts val="0"/>
        </a:spcBef>
        <a:buNone/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3475" indent="-283475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5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197" indent="-236230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3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918" indent="-188984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1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885" indent="-188984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853" indent="-188984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820" indent="-188984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787" indent="-188984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4754" indent="-188984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2722" indent="-188984" algn="l" defTabSz="377967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>
        <a:defRPr sz="15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geu.ru/" TargetMode="External"/><Relationship Id="rId3" Type="http://schemas.openxmlformats.org/officeDocument/2006/relationships/hyperlink" Target="tel:+78435194318" TargetMode="External"/><Relationship Id="rId4" Type="http://schemas.openxmlformats.org/officeDocument/2006/relationships/hyperlink" Target="mailto:kgeu_epa@mail.ru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99454" y="1744459"/>
            <a:ext cx="6741040" cy="136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>
                <a:latin typeface="Times New Roman"/>
                <a:ea typeface="Calibri"/>
                <a:cs typeface="Times New Roman"/>
              </a:rPr>
              <a:t>«Медицинская инженерия и цифровые технологии»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i="1">
                <a:latin typeface="Times New Roman"/>
                <a:ea typeface="Calibri"/>
                <a:cs typeface="Times New Roman"/>
              </a:rPr>
              <a:t>При обучении в бакалавриате по данному профилю у студента будет возможность получить дополнительное специальное медицинское образование по программе «Сестринское дело», бесплатно! (при участии Казанского медицинского колледжа и Казанского государственного медицинского университета) </a:t>
            </a:r>
            <a:endParaRPr lang="ru-RU" sz="140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224594" y="3102202"/>
          <a:ext cx="3487596" cy="440600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{5940675A-B579-460E-94D1-54222C63F5DA}</a:tableStyleId>
              </a:tblPr>
              <a:tblGrid>
                <a:gridCol w="3487596"/>
              </a:tblGrid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 u="sng">
                          <a:latin typeface="Times New Roman"/>
                          <a:cs typeface="Times New Roman"/>
                        </a:rPr>
                        <a:t>Что я буду изучать?</a:t>
                      </a:r>
                      <a:endParaRPr lang="ru-RU" sz="1600" b="1" u="sng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01 Медицинские приборы, аппараты, системы и комплексы различного назначения 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02 Проектирование медицинских микропроцессорных устройств и интеллектуальных приборов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03 Контроль и диагностика медицинских приборов и систем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latin typeface="Times New Roman"/>
                          <a:cs typeface="Times New Roman"/>
                        </a:rPr>
                        <a:t>04 </a:t>
                      </a:r>
                      <a:r>
                        <a:rPr lang="en-US" sz="1400">
                          <a:latin typeface="Times New Roman"/>
                          <a:cs typeface="Times New Roman"/>
                        </a:rPr>
                        <a:t>Автоматизация</a:t>
                      </a:r>
                      <a:r>
                        <a:rPr lang="en-US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cs typeface="Times New Roman"/>
                        </a:rPr>
                        <a:t>обработки</a:t>
                      </a:r>
                      <a:r>
                        <a:rPr lang="en-US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cs typeface="Times New Roman"/>
                        </a:rPr>
                        <a:t>биомедицинской</a:t>
                      </a:r>
                      <a:r>
                        <a:rPr lang="en-US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05 Компьютерные сети, операционные системы и интерфейсы процессорных систем в медицинской технике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 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u="sng">
                          <a:latin typeface="Times New Roman"/>
                          <a:cs typeface="Times New Roman"/>
                        </a:rPr>
                        <a:t>Дополнительно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: дисциплины по медицинской образовательной программе «Сестринское дело»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l="0" t="25773" r="0" b="0"/>
          <a:stretch/>
        </p:blipFill>
        <p:spPr bwMode="auto">
          <a:xfrm>
            <a:off x="0" y="0"/>
            <a:ext cx="2998876" cy="16484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0" t="0" r="15063" b="0"/>
          <a:stretch/>
        </p:blipFill>
        <p:spPr bwMode="auto">
          <a:xfrm>
            <a:off x="2356838" y="0"/>
            <a:ext cx="642038" cy="7559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176297" y="160534"/>
            <a:ext cx="4383378" cy="2017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ФГБОУ ВО «Казанский государственный энергетический университет»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>
                <a:latin typeface="Times New Roman"/>
                <a:ea typeface="Calibri"/>
                <a:cs typeface="Times New Roman"/>
              </a:rPr>
              <a:t>Кафедра «Приборостроение и мехатроника»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u="sng">
                <a:latin typeface="Times New Roman"/>
                <a:ea typeface="Calibri"/>
                <a:cs typeface="Times New Roman"/>
              </a:rPr>
              <a:t>Направление </a:t>
            </a:r>
            <a:r>
              <a:rPr lang="ru-RU" sz="1400" u="sng">
                <a:latin typeface="Times New Roman"/>
                <a:ea typeface="Calibri"/>
                <a:cs typeface="Times New Roman"/>
              </a:rPr>
              <a:t>12.03.01 </a:t>
            </a:r>
            <a:r>
              <a:rPr lang="ru-RU" sz="1400" u="sng">
                <a:latin typeface="Times New Roman"/>
                <a:ea typeface="Calibri"/>
                <a:cs typeface="Times New Roman"/>
              </a:rPr>
              <a:t>Приборостроение (бакалавриат)</a:t>
            </a:r>
            <a:endParaRPr lang="en-US" sz="1400" u="sng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25</a:t>
            </a:r>
            <a:r>
              <a:rPr lang="ru-RU" sz="1400" b="1">
                <a:latin typeface="Times New Roman"/>
                <a:ea typeface="Calibri"/>
                <a:cs typeface="Times New Roman"/>
              </a:rPr>
              <a:t> бюджетных мест на профиль:</a:t>
            </a:r>
            <a:endParaRPr lang="ru-RU" sz="1400" b="1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ru-RU" sz="140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4594" y="7739853"/>
            <a:ext cx="3422047" cy="2581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46642" y="7739853"/>
            <a:ext cx="3487596" cy="258177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3578996" y="3102202"/>
          <a:ext cx="3622887" cy="482657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{5940675A-B579-460E-94D1-54222C63F5DA}</a:tableStyleId>
              </a:tblPr>
              <a:tblGrid>
                <a:gridCol w="3622887"/>
              </a:tblGrid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 u="sng">
                          <a:latin typeface="Times New Roman"/>
                          <a:cs typeface="Times New Roman"/>
                        </a:rPr>
                        <a:t>Кем я смогу работать?</a:t>
                      </a:r>
                      <a:endParaRPr lang="ru-RU" sz="1600" b="1" u="sng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Инженером-разработчиком, проектировщиком медицинского оборудования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Инженером по обслуживанию, эксплуатации и ремонту медицинской техники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Инженером программистом, руководителем IT- подразделения в медицинских центрах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Инженером-исследователем в области медицинской инженерии и биомедицинским технологиям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Специалистом по разработкам и внедрением стандартов и норм для медицинской техники, инспекции и сертификации оборудования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0">
                <a:tc>
                  <a:txBody>
                    <a:bodyPr/>
                    <a:p>
                      <a:pPr marL="0" marR="0" lvl="0" indent="0" algn="l" defTabSz="37796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30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Медицинским работником в медицинских учреждениях </a:t>
                      </a:r>
                      <a:endParaRPr/>
                    </a:p>
                    <a:p>
                      <a:pPr marL="0" marR="0" lvl="0" indent="0" algn="l" defTabSz="37796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30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  <a:cs typeface="Times New Roman"/>
                        </a:rPr>
                        <a:t>Медицинским работником по предоставлению различных </a:t>
                      </a:r>
                      <a:r>
                        <a:rPr lang="ru-RU" sz="1400" u="none">
                          <a:latin typeface="Times New Roman"/>
                          <a:cs typeface="Times New Roman"/>
                        </a:rPr>
                        <a:t>косметологических услуг</a:t>
                      </a:r>
                      <a:br>
                        <a:rPr lang="ru-RU" sz="1400" u="none">
                          <a:latin typeface="Times New Roman"/>
                          <a:cs typeface="Times New Roman"/>
                        </a:rPr>
                      </a:br>
                      <a:r>
                        <a:rPr lang="ru-RU" sz="1400" u="none">
                          <a:latin typeface="Times New Roman"/>
                          <a:cs typeface="Times New Roman"/>
                        </a:rPr>
                        <a:t>_______________________________________ </a:t>
                      </a:r>
                      <a:endParaRPr/>
                    </a:p>
                    <a:p>
                      <a:pPr marL="0" marR="0" lvl="0" indent="0" algn="l" defTabSz="377967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30000">
                          <a:latin typeface="Times New Roman"/>
                          <a:cs typeface="Times New Roman"/>
                        </a:rPr>
                        <a:t>1,2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при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получении диплома по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специальности «Сестринское дело»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366786" y="116171"/>
            <a:ext cx="6826102" cy="5787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u="sng">
                <a:latin typeface="Times New Roman"/>
                <a:ea typeface="Calibri"/>
                <a:cs typeface="Times New Roman"/>
              </a:rPr>
              <a:t>Какие навыки и знания я смогу получить?</a:t>
            </a:r>
            <a:endParaRPr lang="ru-RU" sz="1400" b="1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Знание основных медицинских устройств и технологий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Навыки проектирования и разработки медицинской техники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Навыки интеграции цифровых технологий в клиническую практику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Навыки внедрения искусственного интеллекта в медицинскую практику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Знания и навыки по обработки медицинских сигналов и изображений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Знания по биоинформатике и цифровым технологиям применяемых в медицине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Навыки управления и внедрения новых медицинских технологий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Навыки по управлению проектами в области медицинской инженерии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Навыки использования в клинической практике – телемедицины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Знания и навыки в области фундаментальной </a:t>
            </a:r>
            <a:r>
              <a:rPr lang="ru-RU" sz="1400">
                <a:latin typeface="Times New Roman"/>
                <a:ea typeface="Calibri"/>
                <a:cs typeface="Times New Roman"/>
              </a:rPr>
              <a:t>медицины, и в </a:t>
            </a:r>
            <a:r>
              <a:rPr lang="ru-RU" sz="1400">
                <a:latin typeface="Times New Roman"/>
                <a:ea typeface="Calibri"/>
                <a:cs typeface="Times New Roman"/>
              </a:rPr>
              <a:t>частности, косметологии</a:t>
            </a:r>
            <a:endParaRPr lang="ru-RU" sz="1400" b="1"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1400" b="1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b="1" u="sng">
                <a:latin typeface="Times New Roman"/>
                <a:ea typeface="Calibri"/>
                <a:cs typeface="Times New Roman"/>
              </a:rPr>
              <a:t>Где я смогу работать?</a:t>
            </a:r>
            <a:endParaRPr/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Медицинские учреждения и больницы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На предприятиях, производителей медицинского оборудования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Компании по обслуживанию и ремонту медицинской техники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Косметологические кабинеты, в центрах здоровья и красоты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Фармацевтические компании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Исследовательские учреждения и научные лаборатории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Правительственные и нормативные агентства в области медицинской техники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Университеты и образовательные учреждения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Инновационные технологические компании в области биомедицины и биохимии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ru-RU" sz="1400">
                <a:latin typeface="Times New Roman"/>
                <a:ea typeface="Calibri"/>
              </a:rPr>
              <a:t>Логистические компании медицинской техники</a:t>
            </a:r>
            <a:endParaRPr/>
          </a:p>
          <a:p>
            <a:pPr lvl="0" algn="just">
              <a:lnSpc>
                <a:spcPct val="107000"/>
              </a:lnSpc>
              <a:defRPr/>
            </a:pPr>
            <a:endParaRPr lang="ru-RU" sz="140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66786" y="5681732"/>
            <a:ext cx="71229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>
                <a:latin typeface="Times New Roman"/>
                <a:ea typeface="Cambria Math"/>
                <a:cs typeface="Times New Roman"/>
              </a:rPr>
              <a:t>Кафедра </a:t>
            </a:r>
            <a:r>
              <a:rPr lang="ru-RU" sz="1400" b="1" i="1">
                <a:latin typeface="Times New Roman"/>
                <a:ea typeface="Cambria Math"/>
                <a:cs typeface="Times New Roman"/>
              </a:rPr>
              <a:t>сотрудничает </a:t>
            </a:r>
            <a:r>
              <a:rPr lang="ru-RU" sz="1400" b="1">
                <a:latin typeface="Times New Roman"/>
                <a:ea typeface="Cambria Math"/>
                <a:cs typeface="Times New Roman"/>
              </a:rPr>
              <a:t>с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ООО «Эйдос-Медицина», ГАУЗ «Межрегиональный клинико-диагностический центр», АО «Казанский медико-инструментальный завод», Научно-производственное объединение «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Сетал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», Производственно-технические объединение «Медтехника»,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ООО Яровит-Ярь (г. Москва), АО «Казанский оптико-механический завод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»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и другими ведущими предприятиями России. </a:t>
            </a:r>
            <a:endParaRPr/>
          </a:p>
          <a:p>
            <a:pPr>
              <a:defRPr/>
            </a:pPr>
            <a:r>
              <a:rPr lang="ru-RU" sz="1400" b="1" i="1">
                <a:latin typeface="Times New Roman"/>
                <a:ea typeface="Cambria Math"/>
                <a:cs typeface="Times New Roman"/>
              </a:rPr>
              <a:t>Международное </a:t>
            </a:r>
            <a:r>
              <a:rPr lang="ru-RU" sz="1400" b="1" i="1">
                <a:latin typeface="Times New Roman"/>
                <a:ea typeface="Cambria Math"/>
                <a:cs typeface="Times New Roman"/>
              </a:rPr>
              <a:t>сотрудничество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с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Хошиминским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 технологическим университетом </a:t>
            </a:r>
            <a:r>
              <a:rPr lang="en-US" sz="1400">
                <a:latin typeface="Times New Roman"/>
                <a:ea typeface="Cambria Math"/>
                <a:cs typeface="Times New Roman"/>
              </a:rPr>
              <a:t>HCMUT (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Вьетнам),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Ханойским промышленным университетом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(Вьетнам),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Сумгаитским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 государственным университетом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(Азербайджан),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Каршинским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 инженерно-экономическим институтом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(Узбекистан),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Таджикским национальным университетом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ТНУ (Таджикистан),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Белорусско-Российским университетом,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г. Могилев.</a:t>
            </a:r>
            <a:endParaRPr/>
          </a:p>
          <a:p>
            <a:pPr>
              <a:defRPr/>
            </a:pPr>
            <a:endParaRPr lang="ru-RU" sz="800">
              <a:latin typeface="Times New Roman"/>
              <a:ea typeface="Cambria Math"/>
              <a:cs typeface="Times New Roman"/>
            </a:endParaRPr>
          </a:p>
          <a:p>
            <a:pPr>
              <a:defRPr/>
            </a:pPr>
            <a:r>
              <a:rPr lang="ru-RU" sz="1400" b="1">
                <a:latin typeface="Times New Roman"/>
                <a:ea typeface="Cambria Math"/>
                <a:cs typeface="Times New Roman"/>
              </a:rPr>
              <a:t>Контактная </a:t>
            </a:r>
            <a:r>
              <a:rPr lang="ru-RU" sz="1400" b="1">
                <a:latin typeface="Times New Roman"/>
                <a:ea typeface="Cambria Math"/>
                <a:cs typeface="Times New Roman"/>
              </a:rPr>
              <a:t>информация: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420066, г. Казань, ул. Красносельская, д.51.</a:t>
            </a:r>
            <a:endParaRPr/>
          </a:p>
          <a:p>
            <a:pPr>
              <a:defRPr/>
            </a:pPr>
            <a:r>
              <a:rPr lang="ru-RU" sz="1400" b="1">
                <a:latin typeface="Times New Roman"/>
                <a:ea typeface="Cambria Math"/>
                <a:cs typeface="Times New Roman"/>
              </a:rPr>
              <a:t>Приемная комиссия</a:t>
            </a:r>
            <a:r>
              <a:rPr lang="ru-RU" sz="1400" i="1">
                <a:latin typeface="Times New Roman"/>
                <a:ea typeface="Cambria Math"/>
                <a:cs typeface="Times New Roman"/>
              </a:rPr>
              <a:t>: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Тел. (843) 519-42-23, сайт КГЭУ: </a:t>
            </a:r>
            <a:r>
              <a:rPr lang="en-US" sz="1400" u="sng">
                <a:latin typeface="Times New Roman"/>
                <a:ea typeface="Cambria Math"/>
                <a:cs typeface="Times New Roman"/>
                <a:hlinkClick r:id="rId2" tooltip="https://kgeu.ru/"/>
              </a:rPr>
              <a:t>https://kgeu.ru</a:t>
            </a:r>
            <a:endParaRPr lang="ru-RU" sz="1400">
              <a:latin typeface="Times New Roman"/>
              <a:ea typeface="Cambria Math"/>
              <a:cs typeface="Times New Roman"/>
            </a:endParaRPr>
          </a:p>
          <a:p>
            <a:pPr>
              <a:defRPr/>
            </a:pPr>
            <a:r>
              <a:rPr lang="ru-RU" sz="1400" b="1">
                <a:latin typeface="Times New Roman"/>
                <a:ea typeface="Cambria Math"/>
                <a:cs typeface="Times New Roman"/>
              </a:rPr>
              <a:t>Кафедра ПМ: 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Тел. </a:t>
            </a:r>
            <a:r>
              <a:rPr lang="ru-RU" sz="1400" u="sng">
                <a:latin typeface="Times New Roman"/>
                <a:ea typeface="Cambria Math"/>
                <a:cs typeface="Times New Roman"/>
                <a:hlinkClick r:id="rId3" tooltip="tel:+78435194318"/>
              </a:rPr>
              <a:t>(843) 519-43-18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, </a:t>
            </a:r>
            <a:r>
              <a:rPr lang="en-US" sz="1400">
                <a:latin typeface="Times New Roman"/>
                <a:ea typeface="Cambria Math"/>
                <a:cs typeface="Times New Roman"/>
              </a:rPr>
              <a:t>E-mail</a:t>
            </a:r>
            <a:r>
              <a:rPr lang="ru-RU" sz="1400">
                <a:latin typeface="Times New Roman"/>
                <a:ea typeface="Cambria Math"/>
                <a:cs typeface="Times New Roman"/>
              </a:rPr>
              <a:t>: </a:t>
            </a:r>
            <a:r>
              <a:rPr lang="en-US" sz="1400" u="sng">
                <a:latin typeface="Times New Roman"/>
                <a:ea typeface="Cambria Math"/>
                <a:cs typeface="Times New Roman"/>
                <a:hlinkClick r:id="rId4" tooltip="mailto:kgeu_epa@mail.ru"/>
              </a:rPr>
              <a:t>kgeu_epa@mail.ru</a:t>
            </a:r>
            <a:endParaRPr lang="ru-RU" sz="1400">
              <a:latin typeface="Times New Roman"/>
              <a:ea typeface="Cambria Math"/>
              <a:cs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1" y="6279751"/>
            <a:ext cx="366786" cy="4412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408928" y="8738041"/>
            <a:ext cx="1953771" cy="1953771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69382" y="8783558"/>
            <a:ext cx="2837418" cy="1842355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470255" y="7878360"/>
            <a:ext cx="66191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спект">
  <a:themeElements>
    <a:clrScheme name="Другая 2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9FDFF5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r7-office/2025.1.1.749</Application>
  <DocSecurity>0</DocSecurity>
  <PresentationFormat>Произвольный</PresentationFormat>
  <Paragraphs>0</Paragraphs>
  <Slides>2</Slides>
  <Notes>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Амир Алмазович Арсланов</cp:lastModifiedBy>
  <cp:revision>29</cp:revision>
  <dcterms:created xsi:type="dcterms:W3CDTF">2025-01-30T08:27:02Z</dcterms:created>
  <dcterms:modified xsi:type="dcterms:W3CDTF">2025-03-12T09:41:11Z</dcterms:modified>
  <cp:category/>
  <cp:contentStatus/>
  <cp:version/>
</cp:coreProperties>
</file>