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307" r:id="rId4"/>
    <p:sldId id="305" r:id="rId5"/>
    <p:sldId id="306" r:id="rId6"/>
    <p:sldId id="289" r:id="rId7"/>
    <p:sldId id="291" r:id="rId8"/>
    <p:sldId id="292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299"/>
    <a:srgbClr val="125CC8"/>
    <a:srgbClr val="3366CC"/>
    <a:srgbClr val="316099"/>
    <a:srgbClr val="336699"/>
    <a:srgbClr val="165CC4"/>
    <a:srgbClr val="0E4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8" autoAdjust="0"/>
    <p:restoredTop sz="91314" autoAdjust="0"/>
  </p:normalViewPr>
  <p:slideViewPr>
    <p:cSldViewPr>
      <p:cViewPr>
        <p:scale>
          <a:sx n="113" d="100"/>
          <a:sy n="113" d="100"/>
        </p:scale>
        <p:origin x="-158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2733-9B83-41A3-9219-B71D17BAB0BC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42C94-54B6-4E43-9EED-1054C0E73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ABEE-B324-489D-AD9F-3D8EDEFC1D72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224136"/>
          </a:xfrm>
        </p:spPr>
        <p:txBody>
          <a:bodyPr>
            <a:normAutofit fontScale="92500"/>
          </a:bodyPr>
          <a:lstStyle/>
          <a:p>
            <a:r>
              <a:rPr lang="ru-RU" sz="2600" b="1" i="1" dirty="0" err="1" smtClean="0">
                <a:solidFill>
                  <a:schemeClr val="tx1"/>
                </a:solidFill>
                <a:latin typeface="HelveticaNeueCyr" pitchFamily="50" charset="-52"/>
              </a:rPr>
              <a:t>Минобрнауки</a:t>
            </a:r>
            <a:r>
              <a:rPr lang="ru-RU" sz="2600" b="1" i="1" dirty="0" smtClean="0">
                <a:solidFill>
                  <a:schemeClr val="tx1"/>
                </a:solidFill>
                <a:latin typeface="HelveticaNeueCyr" pitchFamily="50" charset="-52"/>
              </a:rPr>
              <a:t> России, ФЦП ИР 2014-2020, мероприятие 1.2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600" b="1" i="1" dirty="0" smtClean="0">
                <a:solidFill>
                  <a:schemeClr val="tx1"/>
                </a:solidFill>
                <a:latin typeface="HelveticaNeueCyr" pitchFamily="50" charset="-52"/>
              </a:rPr>
              <a:t>Соглашение №075-02-2018-190 от 4.12.2018 г. </a:t>
            </a:r>
          </a:p>
          <a:p>
            <a:pPr algn="r"/>
            <a:endParaRPr lang="ru-RU" sz="2200" b="1" dirty="0" smtClean="0">
              <a:solidFill>
                <a:schemeClr val="tx1"/>
              </a:solidFill>
              <a:latin typeface="HelveticaNeueCyr" pitchFamily="50" charset="-52"/>
            </a:endParaRPr>
          </a:p>
        </p:txBody>
      </p:sp>
      <p:pic>
        <p:nvPicPr>
          <p:cNvPr id="5" name="Рисунок 4" descr="ШАБЛОН ПРЕЗЕНТАЦИИ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64"/>
            <a:ext cx="9144000" cy="452018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76660" y="6021288"/>
            <a:ext cx="8424936" cy="817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tx1"/>
                </a:solidFill>
                <a:latin typeface="HelveticaNeueCyr" pitchFamily="50" charset="-52"/>
              </a:rPr>
              <a:t>Старший научный сотрудник Инжинирингового центра 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  <a:latin typeface="HelveticaNeueCyr" pitchFamily="50" charset="-52"/>
              </a:rPr>
              <a:t>Мисбахов</a:t>
            </a:r>
            <a:r>
              <a:rPr lang="ru-RU" sz="1800" b="1" dirty="0" smtClean="0">
                <a:solidFill>
                  <a:schemeClr val="tx1"/>
                </a:solidFill>
                <a:latin typeface="HelveticaNeueCyr" pitchFamily="50" charset="-52"/>
              </a:rPr>
              <a:t> Ринат </a:t>
            </a:r>
            <a:r>
              <a:rPr lang="ru-RU" sz="1800" b="1" dirty="0" err="1" smtClean="0">
                <a:solidFill>
                  <a:schemeClr val="tx1"/>
                </a:solidFill>
                <a:latin typeface="HelveticaNeueCyr" pitchFamily="50" charset="-52"/>
              </a:rPr>
              <a:t>Шаукатович</a:t>
            </a:r>
            <a:r>
              <a:rPr lang="ru-RU" sz="1800" b="1" dirty="0" smtClean="0">
                <a:solidFill>
                  <a:schemeClr val="tx1"/>
                </a:solidFill>
                <a:latin typeface="HelveticaNeueCyr" pitchFamily="50" charset="-52"/>
              </a:rPr>
              <a:t>, к.т.н., доцент</a:t>
            </a:r>
            <a:endParaRPr lang="ru-RU" sz="1800" b="1" dirty="0">
              <a:solidFill>
                <a:schemeClr val="tx1"/>
              </a:solidFill>
              <a:latin typeface="HelveticaNeueCyr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990600"/>
            <a:ext cx="864096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«Разработка систем накопления электроэнергии в системе автономного электроснабжения в децентрализованных зонах с использованием гибридных систем, состоящих из традиционных генерирующих источников и систем накопления электроэнергии»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Исполнитель – ФГБОУ ВО «КГЭУ»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Индустриальный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партнер – ООО «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Ольдам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Сроки реализации проекта 2018-2020 годы.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объем финансирования проекта  составляет 99 млн. руб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том числе: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 счет средств федерального бюджета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60 млн. руб.</a:t>
            </a:r>
          </a:p>
          <a:p>
            <a:pPr algn="just" eaLnBrk="1" hangingPunct="1"/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2018 – 20 млн. руб.;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2019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20 млн. руб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2020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20 млн. руб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внебюджетных средств (средства Индустриального партнера)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2018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6,2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., из которых перечислением на счет КГЭУ 6,2 млн. руб.;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2019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15,0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руб., из которых перечислением на счет КГЭУ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2020 – 17,8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руб., из которых перечислением на счет КГЭУ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13,8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851920" y="188640"/>
            <a:ext cx="51845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ДАННЫЕ ПРОЕКТА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2008" y="980728"/>
            <a:ext cx="8964488" cy="5173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электрохимического накопителя энергии с высокой энергоемкостью, обеспечивающего снижение до 10% затрат на создание и эксплуатацию систем автономного электроснабжения и сокращение затрат на привозное топливо в автономных системах электроснабжения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микрогрид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газопоршневыми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установками до 30% по сравнению с традиционно применяемыми дизель-генераторными установками.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экспериментальная апробация научно-технических решений по созданию электрохимического накопителя энергии, регулирующего баланс мощности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микрогрид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обеспечения устойчивости автономных систем электроснабжения на основе ГПУ.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научно-технических решений по созданию электрохимического накопителя энергии c возможностью мультиплицирования при построении сетевых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накопителе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̆ децентрализованной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генерации за счет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открытой̆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блочно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-модульной̆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архитектуры,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обеспечивающей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подключения различных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электрогенерации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7"/>
          <p:cNvSpPr txBox="1">
            <a:spLocks/>
          </p:cNvSpPr>
          <p:nvPr/>
        </p:nvSpPr>
        <p:spPr>
          <a:xfrm>
            <a:off x="3851920" y="188640"/>
            <a:ext cx="51845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0922" y="908720"/>
            <a:ext cx="896215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и анализ современной научно-технической, нормативной, методической литературы, касающейся технических средств в области разработки накопителей энергии для автономных систем электроснабжения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патентных исследованиях в области разработки накопителей энергии для автономных систем электроснабжения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теоретических исследовании путей обоснования оптимального управления режимами работы электрохимических накопителей энергии с высокой энергоемкостью для автономных систем электроснабжения по критерию минимизации расхода топлива в цикле «заряд – разряд»;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выбора мощности накопителя по условию снижения глубины провалов напряжения при воздействии кратковременных нарушений электроснабжения;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 обоснована общая методика проведения исследований, связанных с использованием электрохимических накопителей энергии для автономных систем электроснабжения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обоснован состав электрооборудования для экспериментальной установки мощностью от 0,3 до 1 МВА, сформулированы технические требования, разработана структурная схема экспериментальной установки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1835696" y="188640"/>
            <a:ext cx="72008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1 ЭТАПА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187624" y="18864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РЕЗУЛЬТАТИВНОСТИ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ИСПОЛЬЗОВАНИЯ ГРАНТА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791408"/>
            <a:ext cx="180019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2018*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 ФАКТ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35           80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6,2            6,2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1                3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300         2193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500         1256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79080"/>
            <a:ext cx="73448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исследователей в возрасте до 39 лет в общей численности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исследователей 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не менее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привлеченных внебюджетных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млн. руб.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 по демонстрации и популяризации результатов и достижений науки, в которых приняла участие и представила результаты проекта организация - исполнитель проекта, не менее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Ожидаемая аудитория мероприятий по демонстрации и популяризации результатов и достижений науки, на которых представлены результаты проекта, не менее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Ожидаемая интернет-аудитория мероприятий по демонстрации и популяризации результатов и достижений науки, на которых представлены результаты проекта,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393" y="6165304"/>
            <a:ext cx="785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*плановые показатели за отчетный год с 0-ми значениями не представлены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1187624" y="18864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ПОЛУЧЕННЫХ РЕЗУЛЬТАТОВ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05110"/>
            <a:ext cx="88569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обоснована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оптимального управления режимами работы электрохимических накопителей энергии с высокой энергоемкостью для автономных систем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электроснабжения 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критерию минимизации расхода топлива в цикле «заряд – разряд». </a:t>
            </a:r>
            <a:endParaRPr lang="ru-RU" sz="1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предложена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выбора мощности накопителей на основе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суперконденсаторов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аккумуляторных батарей по условию снижения глубины провалов напряжения при воздействии кратковременных нарушений электроснабжения. </a:t>
            </a:r>
            <a:endParaRPr lang="ru-RU" sz="1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разработаны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митационные модели, воспроизводящие процессы заряда и разряда накопителей электроэнергии. Показано, что не целесообразно учитывать индивидуально каждый составной физический элемент накопителя и достаточно использовать один эквивалентный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сформулированы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требования к составным элементам испытательного стенда-полигона автономной системы электроснабжения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микрогрид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разработана структурная схема экспериментальной установки, определен состав используемого оборудования, приведены его технические характеристики. </a:t>
            </a:r>
            <a:endParaRPr lang="ru-RU" sz="19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1187624" y="18864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Новым методическим решением является формирование режима «заряд – разряд» накопителя электроэнергии по критерию минимизации расхода топлива на основе прогнозирования суточного графика нагрузки.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 новый алгоритм выбора мощности накопителя электроэнергии по условиям обеспечения заданного уровня остаточного напряжения на нагрузке  при коротких замыканиях в системах внешнего и внутреннего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электроснабжения.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о выдаче патента на изобретение, заключающееся в повышении надежности электроснабжения потребителей за счет использовании выделенной части накопителя электроэнергии для обеспечения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форсировки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возбуждения синхронного генератора энергоустановки при возникновении провалов напряжения, обусловленных короткими замыкания в электрической сети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 ПРЕЗЕНТАЦИИ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" y="1644"/>
            <a:ext cx="9144000" cy="6885384"/>
          </a:xfrm>
          <a:prstGeom prst="rect">
            <a:avLst/>
          </a:prstGeom>
          <a:noFill/>
        </p:spPr>
      </p:pic>
      <p:sp>
        <p:nvSpPr>
          <p:cNvPr id="3" name="AutoShape 16" descr="https://media.istockphoto.com/vectors/power-line-vector-id482366355?k=6&amp;m=482366355&amp;s=612x612&amp;w=0&amp;h=rWmbBs0SPxRGrcMaWU6rczCW-4LyQQuIVDEJw53TShA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Мисбахов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Шаукатович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научный сотрудник  Инжинирингового центра «Компьютерное моделирование и инжиниринг в области энергетики и энергетического машиностроения»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(843) 519-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3-72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zerdex@kgeu.pro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55968" y="6483742"/>
            <a:ext cx="252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827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Галяутдинова Ильзия Илгизовна</cp:lastModifiedBy>
  <cp:revision>171</cp:revision>
  <cp:lastPrinted>2018-03-23T14:20:26Z</cp:lastPrinted>
  <dcterms:created xsi:type="dcterms:W3CDTF">2017-11-01T09:43:58Z</dcterms:created>
  <dcterms:modified xsi:type="dcterms:W3CDTF">2019-02-13T08:01:59Z</dcterms:modified>
</cp:coreProperties>
</file>