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57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1" autoAdjust="0"/>
    <p:restoredTop sz="94660"/>
  </p:normalViewPr>
  <p:slideViewPr>
    <p:cSldViewPr snapToGrid="0">
      <p:cViewPr varScale="1">
        <p:scale>
          <a:sx n="89" d="100"/>
          <a:sy n="89" d="100"/>
        </p:scale>
        <p:origin x="27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F7700-63F3-4237-8273-0A7A8FDBE5FF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18241-88AB-4BAA-88C5-E03FF9F622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9986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F7700-63F3-4237-8273-0A7A8FDBE5FF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18241-88AB-4BAA-88C5-E03FF9F622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160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F7700-63F3-4237-8273-0A7A8FDBE5FF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18241-88AB-4BAA-88C5-E03FF9F622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61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F7700-63F3-4237-8273-0A7A8FDBE5FF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18241-88AB-4BAA-88C5-E03FF9F622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0614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F7700-63F3-4237-8273-0A7A8FDBE5FF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18241-88AB-4BAA-88C5-E03FF9F622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015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F7700-63F3-4237-8273-0A7A8FDBE5FF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18241-88AB-4BAA-88C5-E03FF9F622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7718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F7700-63F3-4237-8273-0A7A8FDBE5FF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18241-88AB-4BAA-88C5-E03FF9F622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0559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F7700-63F3-4237-8273-0A7A8FDBE5FF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18241-88AB-4BAA-88C5-E03FF9F622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137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F7700-63F3-4237-8273-0A7A8FDBE5FF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18241-88AB-4BAA-88C5-E03FF9F622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6620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F7700-63F3-4237-8273-0A7A8FDBE5FF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18241-88AB-4BAA-88C5-E03FF9F622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385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F7700-63F3-4237-8273-0A7A8FDBE5FF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18241-88AB-4BAA-88C5-E03FF9F622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304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9F7700-63F3-4237-8273-0A7A8FDBE5FF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18241-88AB-4BAA-88C5-E03FF9F622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5193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Sitka Heading" panose="02000505000000020004" pitchFamily="2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65419" y="2950124"/>
            <a:ext cx="8031977" cy="3016187"/>
          </a:xfrm>
        </p:spPr>
        <p:txBody>
          <a:bodyPr>
            <a:noAutofit/>
          </a:bodyPr>
          <a:lstStyle/>
          <a:p>
            <a:pPr algn="r"/>
            <a:r>
              <a:rPr lang="ru-RU" sz="6600" dirty="0">
                <a:solidFill>
                  <a:schemeClr val="bg1"/>
                </a:solidFill>
                <a:latin typeface="Sitka Heading" panose="02000505000000020004" pitchFamily="2" charset="0"/>
              </a:rPr>
              <a:t>Семейный </a:t>
            </a:r>
            <a:r>
              <a:rPr lang="ru-RU" sz="6600" dirty="0" smtClean="0">
                <a:solidFill>
                  <a:schemeClr val="bg1"/>
                </a:solidFill>
                <a:latin typeface="Sitka Heading" panose="02000505000000020004" pitchFamily="2" charset="0"/>
              </a:rPr>
              <a:t>портрет Владимира </a:t>
            </a:r>
            <a:r>
              <a:rPr lang="ru-RU" sz="6600" dirty="0">
                <a:solidFill>
                  <a:schemeClr val="bg1"/>
                </a:solidFill>
                <a:latin typeface="Sitka Heading" panose="02000505000000020004" pitchFamily="2" charset="0"/>
              </a:rPr>
              <a:t>Владимировича Набокова</a:t>
            </a:r>
            <a:endParaRPr lang="ru-RU" sz="6600" dirty="0">
              <a:solidFill>
                <a:schemeClr val="bg1"/>
              </a:solidFill>
              <a:latin typeface="Sitka Heading" panose="02000505000000020004" pitchFamily="2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8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342" t="36755" r="6314" b="25975"/>
          <a:stretch/>
        </p:blipFill>
        <p:spPr>
          <a:xfrm flipH="1">
            <a:off x="-1" y="0"/>
            <a:ext cx="12192000" cy="685799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2" y="-48126"/>
            <a:ext cx="12192001" cy="6906125"/>
          </a:xfrm>
          <a:prstGeom prst="rect">
            <a:avLst/>
          </a:prstGeom>
          <a:solidFill>
            <a:schemeClr val="tx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sz="2000" dirty="0">
              <a:solidFill>
                <a:prstClr val="white"/>
              </a:solidFill>
              <a:latin typeface="Sitka Heading" panose="02000505000000020004" pitchFamily="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990292" y="1353084"/>
            <a:ext cx="283727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chemeClr val="bg1"/>
                </a:solidFill>
                <a:latin typeface="Sitka Heading" panose="02000505000000020004" pitchFamily="2" charset="0"/>
              </a:rPr>
              <a:t>Жена узнала о неверности и отпустила. Однако семья была для него слишком дорога. Он расстался с любовницей, а супруга даже старалась избавить его от чувства вины, уверяя, что эта история оживила их чувства</a:t>
            </a:r>
            <a:r>
              <a:rPr lang="ru-RU" sz="2000" dirty="0" smtClean="0">
                <a:solidFill>
                  <a:schemeClr val="bg1"/>
                </a:solidFill>
                <a:latin typeface="Sitka Heading" panose="02000505000000020004" pitchFamily="2" charset="0"/>
              </a:rPr>
              <a:t>.</a:t>
            </a:r>
            <a:endParaRPr lang="ru-RU" sz="2000" dirty="0">
              <a:solidFill>
                <a:schemeClr val="bg1"/>
              </a:solidFill>
              <a:latin typeface="Sitka Heading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87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788" t="10816" r="5296" b="3404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-93844"/>
            <a:ext cx="12192001" cy="6951844"/>
          </a:xfrm>
          <a:prstGeom prst="rect">
            <a:avLst/>
          </a:prstGeom>
          <a:solidFill>
            <a:schemeClr val="tx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sz="2000" dirty="0">
              <a:solidFill>
                <a:prstClr val="white"/>
              </a:solidFill>
              <a:latin typeface="Sitka Heading" panose="02000505000000020004" pitchFamily="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43159" y="4705075"/>
            <a:ext cx="754884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Sitka Heading" panose="02000505000000020004" pitchFamily="2" charset="0"/>
              </a:rPr>
              <a:t>Сын </a:t>
            </a:r>
            <a:r>
              <a:rPr lang="ru-RU" sz="2000" dirty="0" smtClean="0">
                <a:solidFill>
                  <a:schemeClr val="bg1"/>
                </a:solidFill>
                <a:latin typeface="Sitka Heading" panose="02000505000000020004" pitchFamily="2" charset="0"/>
              </a:rPr>
              <a:t>писателя, </a:t>
            </a:r>
            <a:r>
              <a:rPr lang="ru-RU" sz="2000" dirty="0">
                <a:solidFill>
                  <a:schemeClr val="bg1"/>
                </a:solidFill>
                <a:latin typeface="Sitka Heading" panose="02000505000000020004" pitchFamily="2" charset="0"/>
              </a:rPr>
              <a:t>Дмитрий </a:t>
            </a:r>
            <a:r>
              <a:rPr lang="ru-RU" sz="2000" dirty="0" smtClean="0">
                <a:solidFill>
                  <a:schemeClr val="bg1"/>
                </a:solidFill>
                <a:latin typeface="Sitka Heading" panose="02000505000000020004" pitchFamily="2" charset="0"/>
              </a:rPr>
              <a:t>Набоков, </a:t>
            </a:r>
            <a:r>
              <a:rPr lang="ru-RU" sz="2000" dirty="0">
                <a:solidFill>
                  <a:schemeClr val="bg1"/>
                </a:solidFill>
                <a:latin typeface="Sitka Heading" panose="02000505000000020004" pitchFamily="2" charset="0"/>
              </a:rPr>
              <a:t>окончил Гарвард, был оперным певцом и актером, затем стал литературным переводчиком, переводил на русский романы отца, включая «Приглашение на казнь». Также по решению сына был опубликован неоконченный роман «Лаура и ее оригинал», хотя сам Владимир Набоков наказал супруге уничтожить черновики.</a:t>
            </a:r>
          </a:p>
          <a:p>
            <a:pPr algn="ctr"/>
            <a:endParaRPr lang="ru-RU" sz="2000" dirty="0">
              <a:solidFill>
                <a:schemeClr val="bg1"/>
              </a:solidFill>
              <a:latin typeface="Sitka Heading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70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31" r="560" b="15792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tx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sz="2000" dirty="0">
              <a:solidFill>
                <a:prstClr val="white"/>
              </a:solidFill>
              <a:latin typeface="Sitka Heading" panose="02000505000000020004" pitchFamily="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04109" y="174638"/>
            <a:ext cx="1048789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chemeClr val="bg1"/>
                </a:solidFill>
                <a:latin typeface="Sitka Heading" panose="02000505000000020004" pitchFamily="2" charset="0"/>
              </a:rPr>
              <a:t>В 1975 на очередной охоте в горах за бабочками гений литературы неудачно упал. После этого у него начались проблемы со здоровьем. Теплым летним вечером 2 июля 1977 года в клинике Лозанны его не стало. Официальной причиной смерти Набокова стала жидкость, скопившаяся в легких. Однако что вызвало этот симптом, медики не установили. Возможно, это была бронхиальная инфекция или онкология.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5495266"/>
            <a:ext cx="666215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Sitka Heading" panose="02000505000000020004" pitchFamily="2" charset="0"/>
              </a:rPr>
              <a:t>7 </a:t>
            </a:r>
            <a:r>
              <a:rPr lang="ru-RU" sz="2000" dirty="0">
                <a:solidFill>
                  <a:schemeClr val="bg1"/>
                </a:solidFill>
                <a:latin typeface="Sitka Heading" panose="02000505000000020004" pitchFamily="2" charset="0"/>
              </a:rPr>
              <a:t>июля Набокова кремировали, затем прах погребли недалеко от города </a:t>
            </a:r>
            <a:r>
              <a:rPr lang="ru-RU" sz="2000" dirty="0" err="1">
                <a:solidFill>
                  <a:schemeClr val="bg1"/>
                </a:solidFill>
                <a:latin typeface="Sitka Heading" panose="02000505000000020004" pitchFamily="2" charset="0"/>
              </a:rPr>
              <a:t>Монтре</a:t>
            </a:r>
            <a:r>
              <a:rPr lang="ru-RU" sz="2000" dirty="0">
                <a:solidFill>
                  <a:schemeClr val="bg1"/>
                </a:solidFill>
                <a:latin typeface="Sitka Heading" panose="02000505000000020004" pitchFamily="2" charset="0"/>
              </a:rPr>
              <a:t>, на кладбище в деревеньке </a:t>
            </a:r>
            <a:r>
              <a:rPr lang="ru-RU" sz="2000" dirty="0" err="1">
                <a:solidFill>
                  <a:schemeClr val="bg1"/>
                </a:solidFill>
                <a:latin typeface="Sitka Heading" panose="02000505000000020004" pitchFamily="2" charset="0"/>
              </a:rPr>
              <a:t>Клоран</a:t>
            </a:r>
            <a:r>
              <a:rPr lang="ru-RU" sz="2000" dirty="0">
                <a:solidFill>
                  <a:schemeClr val="bg1"/>
                </a:solidFill>
                <a:latin typeface="Sitka Heading" panose="02000505000000020004" pitchFamily="2" charset="0"/>
              </a:rPr>
              <a:t>. Вера Слоним ушла из жизни в 1991 году. Ее прах похоронен рядом с мужем.</a:t>
            </a:r>
          </a:p>
          <a:p>
            <a:endParaRPr lang="ru-RU" sz="2000" dirty="0">
              <a:solidFill>
                <a:schemeClr val="bg1"/>
              </a:solidFill>
              <a:latin typeface="Sitka Heading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2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3455" y="0"/>
            <a:ext cx="12192000" cy="6858000"/>
          </a:xfrm>
          <a:prstGeom prst="rect">
            <a:avLst/>
          </a:prstGeom>
          <a:solidFill>
            <a:schemeClr val="tx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Sitka Heading" panose="02000505000000020004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264727"/>
            <a:ext cx="12245455" cy="1749352"/>
          </a:xfrm>
        </p:spPr>
        <p:txBody>
          <a:bodyPr>
            <a:norm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>
              <a:solidFill>
                <a:schemeClr val="bg1"/>
              </a:solidFill>
              <a:latin typeface="Sitka Heading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63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/>
          <a:srcRect b="105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-14610"/>
            <a:ext cx="12192000" cy="6887219"/>
          </a:xfrm>
          <a:prstGeom prst="rect">
            <a:avLst/>
          </a:prstGeom>
          <a:solidFill>
            <a:schemeClr val="tx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Sitka Heading" panose="02000505000000020004" pitchFamily="2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7482" y="2526511"/>
            <a:ext cx="5921513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solidFill>
                <a:schemeClr val="bg1"/>
              </a:solidFill>
              <a:latin typeface="Sitka Heading" panose="02000505000000020004" pitchFamily="2" charset="0"/>
            </a:endParaRPr>
          </a:p>
          <a:p>
            <a:endParaRPr lang="ru-RU" sz="2000" dirty="0" smtClean="0">
              <a:solidFill>
                <a:schemeClr val="bg1"/>
              </a:solidFill>
              <a:latin typeface="Sitka Heading" panose="02000505000000020004" pitchFamily="2" charset="0"/>
            </a:endParaRPr>
          </a:p>
          <a:p>
            <a:endParaRPr lang="ru-RU" sz="2000" dirty="0">
              <a:solidFill>
                <a:schemeClr val="bg1"/>
              </a:solidFill>
              <a:latin typeface="Sitka Heading" panose="02000505000000020004" pitchFamily="2" charset="0"/>
            </a:endParaRPr>
          </a:p>
          <a:p>
            <a:r>
              <a:rPr lang="ru-RU" sz="2000" dirty="0">
                <a:solidFill>
                  <a:schemeClr val="bg1"/>
                </a:solidFill>
                <a:latin typeface="Sitka Heading" panose="02000505000000020004" pitchFamily="2" charset="0"/>
              </a:rPr>
              <a:t>Литератор-космополит появился на свет 22 апреля 1899 в Северной Пальмире и стал первенцем в семье. Его отец Владимир Дмитриевич, правовед-либерал, был богатейшим дворянином, членом Госдумы и владельцем издания «Речь». Мать Елена Ивановна принадлежала к династии золотопромышленников и меценатов Рукавишниковых. Впоследствии их семейство пополнилось еще четырьмя детьми</a:t>
            </a:r>
            <a:r>
              <a:rPr lang="ru-RU" sz="2000" dirty="0" smtClean="0">
                <a:solidFill>
                  <a:schemeClr val="bg1"/>
                </a:solidFill>
                <a:latin typeface="Sitka Heading" panose="02000505000000020004" pitchFamily="2" charset="0"/>
              </a:rPr>
              <a:t>.</a:t>
            </a:r>
          </a:p>
          <a:p>
            <a:endParaRPr lang="ru-RU" sz="2000" dirty="0">
              <a:solidFill>
                <a:schemeClr val="bg1"/>
              </a:solidFill>
              <a:latin typeface="Sitka Heading" panose="02000505000000020004" pitchFamily="2" charset="0"/>
            </a:endParaRPr>
          </a:p>
          <a:p>
            <a:endParaRPr lang="ru-RU" sz="2000" dirty="0">
              <a:solidFill>
                <a:schemeClr val="bg1"/>
              </a:solidFill>
              <a:latin typeface="Sitka Heading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84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9382" y="0"/>
            <a:ext cx="5514608" cy="68565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443046" cy="68565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b="9816"/>
          <a:stretch/>
        </p:blipFill>
        <p:spPr>
          <a:xfrm>
            <a:off x="7986346" y="1"/>
            <a:ext cx="4205654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1993" y="-1449"/>
            <a:ext cx="12192000" cy="6858000"/>
          </a:xfrm>
          <a:prstGeom prst="rect">
            <a:avLst/>
          </a:prstGeom>
          <a:solidFill>
            <a:schemeClr val="tx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Sitka Heading" panose="02000505000000020004" pitchFamily="2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77994" y="5064622"/>
            <a:ext cx="1030932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Sitka Heading" panose="02000505000000020004" pitchFamily="2" charset="0"/>
              </a:rPr>
              <a:t>В их петербургском особняке царила англомания – детей учили говорить и писать вначале по-английски, а только потом по-русски. В ежедневный обиход был введен также французский язык. Но предпочтение отдавалось всему английскому, включая стиль одежды, характер поведения – сдержанность, граничащая с надменностью, род занятий в свободное время – теннис, шахматы, бокс.</a:t>
            </a:r>
          </a:p>
          <a:p>
            <a:pPr algn="ctr"/>
            <a:endParaRPr lang="ru-RU" sz="2000" dirty="0">
              <a:solidFill>
                <a:schemeClr val="bg1"/>
              </a:solidFill>
              <a:latin typeface="Sitka Heading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80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Sitka Heading" panose="02000505000000020004" pitchFamily="2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14568" y="4218037"/>
            <a:ext cx="735944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chemeClr val="bg1"/>
                </a:solidFill>
                <a:latin typeface="Sitka Heading" panose="02000505000000020004" pitchFamily="2" charset="0"/>
              </a:rPr>
              <a:t>Вначале он получал домашнее образование, а с 12 до 17 лет учился в коммерческом училище, основанном князем </a:t>
            </a:r>
            <a:endParaRPr lang="ru-RU" sz="2000" dirty="0" smtClean="0">
              <a:solidFill>
                <a:schemeClr val="bg1"/>
              </a:solidFill>
              <a:latin typeface="Sitka Heading" panose="02000505000000020004" pitchFamily="2" charset="0"/>
            </a:endParaRPr>
          </a:p>
          <a:p>
            <a:pPr algn="r"/>
            <a:r>
              <a:rPr lang="ru-RU" sz="2000" dirty="0" smtClean="0">
                <a:solidFill>
                  <a:schemeClr val="bg1"/>
                </a:solidFill>
                <a:latin typeface="Sitka Heading" panose="02000505000000020004" pitchFamily="2" charset="0"/>
              </a:rPr>
              <a:t>В</a:t>
            </a:r>
            <a:r>
              <a:rPr lang="ru-RU" sz="2000" dirty="0">
                <a:solidFill>
                  <a:schemeClr val="bg1"/>
                </a:solidFill>
                <a:latin typeface="Sitka Heading" panose="02000505000000020004" pitchFamily="2" charset="0"/>
              </a:rPr>
              <a:t>. </a:t>
            </a:r>
            <a:r>
              <a:rPr lang="ru-RU" sz="2000" dirty="0" err="1">
                <a:solidFill>
                  <a:schemeClr val="bg1"/>
                </a:solidFill>
                <a:latin typeface="Sitka Heading" panose="02000505000000020004" pitchFamily="2" charset="0"/>
              </a:rPr>
              <a:t>Тенишевым</a:t>
            </a:r>
            <a:r>
              <a:rPr lang="ru-RU" sz="2000" dirty="0">
                <a:solidFill>
                  <a:schemeClr val="bg1"/>
                </a:solidFill>
                <a:latin typeface="Sitka Heading" panose="02000505000000020004" pitchFamily="2" charset="0"/>
              </a:rPr>
              <a:t>, где общий курс был шире, чем в других учебных заведениях. На занятия мальчика привозили </a:t>
            </a:r>
            <a:endParaRPr lang="ru-RU" sz="2000" dirty="0" smtClean="0">
              <a:solidFill>
                <a:schemeClr val="bg1"/>
              </a:solidFill>
              <a:latin typeface="Sitka Heading" panose="02000505000000020004" pitchFamily="2" charset="0"/>
            </a:endParaRPr>
          </a:p>
          <a:p>
            <a:pPr algn="r"/>
            <a:r>
              <a:rPr lang="ru-RU" sz="2000" dirty="0" smtClean="0">
                <a:solidFill>
                  <a:schemeClr val="bg1"/>
                </a:solidFill>
                <a:latin typeface="Sitka Heading" panose="02000505000000020004" pitchFamily="2" charset="0"/>
              </a:rPr>
              <a:t>на </a:t>
            </a:r>
            <a:r>
              <a:rPr lang="ru-RU" sz="2000" dirty="0">
                <a:solidFill>
                  <a:schemeClr val="bg1"/>
                </a:solidFill>
                <a:latin typeface="Sitka Heading" panose="02000505000000020004" pitchFamily="2" charset="0"/>
              </a:rPr>
              <a:t>одном из трех автомобилей, имевшихся в семействе, </a:t>
            </a:r>
            <a:endParaRPr lang="ru-RU" sz="2000" dirty="0" smtClean="0">
              <a:solidFill>
                <a:schemeClr val="bg1"/>
              </a:solidFill>
              <a:latin typeface="Sitka Heading" panose="02000505000000020004" pitchFamily="2" charset="0"/>
            </a:endParaRPr>
          </a:p>
          <a:p>
            <a:pPr algn="r"/>
            <a:r>
              <a:rPr lang="ru-RU" sz="2000" dirty="0" smtClean="0">
                <a:solidFill>
                  <a:schemeClr val="bg1"/>
                </a:solidFill>
                <a:latin typeface="Sitka Heading" panose="02000505000000020004" pitchFamily="2" charset="0"/>
              </a:rPr>
              <a:t>в </a:t>
            </a:r>
            <a:r>
              <a:rPr lang="ru-RU" sz="2000" dirty="0">
                <a:solidFill>
                  <a:schemeClr val="bg1"/>
                </a:solidFill>
                <a:latin typeface="Sitka Heading" panose="02000505000000020004" pitchFamily="2" charset="0"/>
              </a:rPr>
              <a:t>сопровождении шофера в ливрее. Лето </a:t>
            </a:r>
            <a:r>
              <a:rPr lang="ru-RU" sz="2000" dirty="0" err="1">
                <a:solidFill>
                  <a:schemeClr val="bg1"/>
                </a:solidFill>
                <a:latin typeface="Sitka Heading" panose="02000505000000020004" pitchFamily="2" charset="0"/>
              </a:rPr>
              <a:t>Лоди</a:t>
            </a:r>
            <a:r>
              <a:rPr lang="ru-RU" sz="2000" dirty="0">
                <a:solidFill>
                  <a:schemeClr val="bg1"/>
                </a:solidFill>
                <a:latin typeface="Sitka Heading" panose="02000505000000020004" pitchFamily="2" charset="0"/>
              </a:rPr>
              <a:t>, как мальчика звали на английский манер, проводил с родными в имении под Гатчиной или за границей.</a:t>
            </a:r>
          </a:p>
          <a:p>
            <a:pPr algn="r"/>
            <a:endParaRPr lang="ru-RU" sz="2000" dirty="0">
              <a:solidFill>
                <a:schemeClr val="bg1"/>
              </a:solidFill>
              <a:latin typeface="Sitka Heading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48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sz="2000" dirty="0">
              <a:solidFill>
                <a:prstClr val="white"/>
              </a:solidFill>
              <a:latin typeface="Sitka Heading" panose="02000505000000020004" pitchFamily="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6528" y="1048891"/>
            <a:ext cx="540245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Sitka Heading" panose="02000505000000020004" pitchFamily="2" charset="0"/>
              </a:rPr>
              <a:t>С началом революционных волнений семья отбыла в Крым. Глава семейства возглавлял министерство юстиции, а старший сын начал сочинять поэтические тексты для местных печатных изданий и готовить к выпуску совместный с одноклассником Андреем </a:t>
            </a:r>
            <a:r>
              <a:rPr lang="ru-RU" sz="2000" dirty="0" err="1">
                <a:solidFill>
                  <a:schemeClr val="bg1"/>
                </a:solidFill>
                <a:latin typeface="Sitka Heading" panose="02000505000000020004" pitchFamily="2" charset="0"/>
              </a:rPr>
              <a:t>Балашовым</a:t>
            </a:r>
            <a:r>
              <a:rPr lang="ru-RU" sz="2000" dirty="0">
                <a:solidFill>
                  <a:schemeClr val="bg1"/>
                </a:solidFill>
                <a:latin typeface="Sitka Heading" panose="02000505000000020004" pitchFamily="2" charset="0"/>
              </a:rPr>
              <a:t> литературный труд «Два пути», увидевший свет в 1918. После прихода на полуостров Красной армии их семья спешно покинула родину на судне, идущем в Англию.</a:t>
            </a:r>
          </a:p>
          <a:p>
            <a:endParaRPr lang="ru-RU" sz="2000" dirty="0">
              <a:solidFill>
                <a:schemeClr val="bg1"/>
              </a:solidFill>
              <a:latin typeface="Sitka Heading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74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372" t="17454" r="2465" b="345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sz="2000" dirty="0">
              <a:solidFill>
                <a:prstClr val="white"/>
              </a:solidFill>
              <a:latin typeface="Sitka Heading" panose="02000505000000020004" pitchFamily="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4611231"/>
            <a:ext cx="760525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Sitka Heading" panose="02000505000000020004" pitchFamily="2" charset="0"/>
              </a:rPr>
              <a:t>В Великобритании начинающий писатель учился в Кембридже. Вначале он поступил на курс зоологии, но не смог на лабораторных занятиях препарировать мелких животных и перевелся на гуманитарное отделение. Одновременно он продолжал творить, делать переводы, опубликовал несколько работ по энтомологии.</a:t>
            </a:r>
          </a:p>
          <a:p>
            <a:endParaRPr lang="ru-RU" sz="2000" dirty="0">
              <a:solidFill>
                <a:schemeClr val="bg1"/>
              </a:solidFill>
              <a:latin typeface="Sitka Heading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33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912" t="15205" r="2792" b="20960"/>
          <a:stretch/>
        </p:blipFill>
        <p:spPr>
          <a:xfrm>
            <a:off x="0" y="0"/>
            <a:ext cx="12192001" cy="686537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sz="2000" dirty="0">
              <a:solidFill>
                <a:prstClr val="white"/>
              </a:solidFill>
              <a:latin typeface="Sitka Heading" panose="02000505000000020004" pitchFamily="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93374" y="1382286"/>
            <a:ext cx="760525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Sitka Heading" panose="02000505000000020004" pitchFamily="2" charset="0"/>
              </a:rPr>
              <a:t>Мэтр литературы имел успех у прекрасной половины человечества. В 16 лет его настигла страсть к Валентине Шульгиной, соседке по даче. Ей он посвятил свои первые поэтические строки</a:t>
            </a:r>
            <a:r>
              <a:rPr lang="ru-RU" sz="2000" dirty="0" smtClean="0">
                <a:solidFill>
                  <a:schemeClr val="bg1"/>
                </a:solidFill>
                <a:latin typeface="Sitka Heading" panose="02000505000000020004" pitchFamily="2" charset="0"/>
              </a:rPr>
              <a:t>.</a:t>
            </a:r>
          </a:p>
          <a:p>
            <a:endParaRPr lang="ru-RU" sz="2000" dirty="0">
              <a:solidFill>
                <a:schemeClr val="bg1"/>
              </a:solidFill>
              <a:latin typeface="Sitka Heading" panose="02000505000000020004" pitchFamily="2" charset="0"/>
            </a:endParaRPr>
          </a:p>
          <a:p>
            <a:r>
              <a:rPr lang="ru-RU" sz="2000" dirty="0">
                <a:solidFill>
                  <a:schemeClr val="bg1"/>
                </a:solidFill>
                <a:latin typeface="Sitka Heading" panose="02000505000000020004" pitchFamily="2" charset="0"/>
              </a:rPr>
              <a:t>В эмиграции у него случилось множество любовных приключений, дважды они заканчивались помолвкой – с Мариной </a:t>
            </a:r>
            <a:r>
              <a:rPr lang="ru-RU" sz="2000" dirty="0" err="1">
                <a:solidFill>
                  <a:schemeClr val="bg1"/>
                </a:solidFill>
                <a:latin typeface="Sitka Heading" panose="02000505000000020004" pitchFamily="2" charset="0"/>
              </a:rPr>
              <a:t>Шрейбер</a:t>
            </a:r>
            <a:r>
              <a:rPr lang="ru-RU" sz="2000" dirty="0">
                <a:solidFill>
                  <a:schemeClr val="bg1"/>
                </a:solidFill>
                <a:latin typeface="Sitka Heading" panose="02000505000000020004" pitchFamily="2" charset="0"/>
              </a:rPr>
              <a:t> и со Светланой </a:t>
            </a:r>
            <a:r>
              <a:rPr lang="ru-RU" sz="2000" dirty="0" err="1">
                <a:solidFill>
                  <a:schemeClr val="bg1"/>
                </a:solidFill>
                <a:latin typeface="Sitka Heading" panose="02000505000000020004" pitchFamily="2" charset="0"/>
              </a:rPr>
              <a:t>Зиверт</a:t>
            </a:r>
            <a:r>
              <a:rPr lang="ru-RU" sz="2000" dirty="0">
                <a:solidFill>
                  <a:schemeClr val="bg1"/>
                </a:solidFill>
                <a:latin typeface="Sitka Heading" panose="02000505000000020004" pitchFamily="2" charset="0"/>
              </a:rPr>
              <a:t>. </a:t>
            </a:r>
            <a:endParaRPr lang="ru-RU" sz="2000" dirty="0" smtClean="0">
              <a:solidFill>
                <a:schemeClr val="bg1"/>
              </a:solidFill>
              <a:latin typeface="Sitka Heading" panose="02000505000000020004" pitchFamily="2" charset="0"/>
            </a:endParaRPr>
          </a:p>
          <a:p>
            <a:endParaRPr lang="ru-RU" sz="2000" dirty="0">
              <a:solidFill>
                <a:schemeClr val="bg1"/>
              </a:solidFill>
              <a:latin typeface="Sitka Heading" panose="02000505000000020004" pitchFamily="2" charset="0"/>
            </a:endParaRPr>
          </a:p>
          <a:p>
            <a:r>
              <a:rPr lang="ru-RU" sz="2000" dirty="0" smtClean="0">
                <a:solidFill>
                  <a:schemeClr val="bg1"/>
                </a:solidFill>
                <a:latin typeface="Sitka Heading" panose="02000505000000020004" pitchFamily="2" charset="0"/>
              </a:rPr>
              <a:t>А </a:t>
            </a:r>
            <a:r>
              <a:rPr lang="ru-RU" sz="2000" dirty="0">
                <a:solidFill>
                  <a:schemeClr val="bg1"/>
                </a:solidFill>
                <a:latin typeface="Sitka Heading" panose="02000505000000020004" pitchFamily="2" charset="0"/>
              </a:rPr>
              <a:t>женился он (и прожил в браке 52 года) на Вере Евсеевне Слоним, умной и образованной дочери лесопромышленника, родившейся в городе на Неве.</a:t>
            </a:r>
          </a:p>
          <a:p>
            <a:endParaRPr lang="ru-RU" sz="2000" dirty="0">
              <a:solidFill>
                <a:schemeClr val="bg1"/>
              </a:solidFill>
              <a:latin typeface="Sitka Heading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12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94" t="14950" r="-194" b="27272"/>
          <a:stretch/>
        </p:blipFill>
        <p:spPr>
          <a:xfrm>
            <a:off x="0" y="6463"/>
            <a:ext cx="12192000" cy="685153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1" y="-20831"/>
            <a:ext cx="12192001" cy="6906125"/>
          </a:xfrm>
          <a:prstGeom prst="rect">
            <a:avLst/>
          </a:prstGeom>
          <a:solidFill>
            <a:schemeClr val="tx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sz="2000" dirty="0">
              <a:solidFill>
                <a:prstClr val="white"/>
              </a:solidFill>
              <a:latin typeface="Sitka Heading" panose="02000505000000020004" pitchFamily="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110264" y="2014337"/>
            <a:ext cx="462842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Sitka Heading" panose="02000505000000020004" pitchFamily="2" charset="0"/>
              </a:rPr>
              <a:t>Она была ему абсолютно преданной и убежденной в его гениальности. В 1934 она подарила мужу наследника Дмитрия</a:t>
            </a:r>
            <a:r>
              <a:rPr lang="ru-RU" sz="2000" dirty="0" smtClean="0">
                <a:solidFill>
                  <a:schemeClr val="bg1"/>
                </a:solidFill>
                <a:latin typeface="Sitka Heading" panose="02000505000000020004" pitchFamily="2" charset="0"/>
              </a:rPr>
              <a:t>.</a:t>
            </a:r>
            <a:endParaRPr lang="ru-RU" sz="2000" dirty="0">
              <a:solidFill>
                <a:schemeClr val="bg1"/>
              </a:solidFill>
              <a:latin typeface="Sitka Heading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79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r="7051" b="16944"/>
          <a:stretch/>
        </p:blipFill>
        <p:spPr>
          <a:xfrm>
            <a:off x="-60961" y="22860"/>
            <a:ext cx="12252961" cy="683514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-48125"/>
            <a:ext cx="12192001" cy="6906125"/>
          </a:xfrm>
          <a:prstGeom prst="rect">
            <a:avLst/>
          </a:prstGeom>
          <a:solidFill>
            <a:schemeClr val="tx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sz="2000" dirty="0">
              <a:solidFill>
                <a:prstClr val="white"/>
              </a:solidFill>
              <a:latin typeface="Sitka Heading" panose="02000505000000020004" pitchFamily="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80060" y="1371600"/>
            <a:ext cx="249174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Sitka Heading" panose="02000505000000020004" pitchFamily="2" charset="0"/>
              </a:rPr>
              <a:t>В конце 1930-х писатель потерял голову от любви к необыкновенно чувственной красавице Ирине </a:t>
            </a:r>
            <a:r>
              <a:rPr lang="ru-RU" sz="2000" dirty="0" err="1">
                <a:solidFill>
                  <a:schemeClr val="bg1"/>
                </a:solidFill>
                <a:latin typeface="Sitka Heading" panose="02000505000000020004" pitchFamily="2" charset="0"/>
              </a:rPr>
              <a:t>Гуаданини</a:t>
            </a:r>
            <a:r>
              <a:rPr lang="ru-RU" sz="2000" dirty="0">
                <a:solidFill>
                  <a:schemeClr val="bg1"/>
                </a:solidFill>
                <a:latin typeface="Sitka Heading" panose="02000505000000020004" pitchFamily="2" charset="0"/>
              </a:rPr>
              <a:t>, поэтессе, зарабатывающей на жизнь дрессурой и стрижкой пуделей</a:t>
            </a:r>
            <a:r>
              <a:rPr lang="ru-RU" sz="2000" dirty="0" smtClean="0">
                <a:solidFill>
                  <a:schemeClr val="bg1"/>
                </a:solidFill>
                <a:latin typeface="Sitka Heading" panose="02000505000000020004" pitchFamily="2" charset="0"/>
              </a:rPr>
              <a:t>.</a:t>
            </a:r>
            <a:endParaRPr lang="ru-RU" sz="2000" dirty="0">
              <a:solidFill>
                <a:schemeClr val="bg1"/>
              </a:solidFill>
              <a:latin typeface="Sitka Heading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97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>
            <a:alpha val="64000"/>
          </a:schemeClr>
        </a:solidFill>
        <a:ln>
          <a:noFill/>
        </a:ln>
      </a:spPr>
      <a:bodyPr rtlCol="0" anchor="ctr"/>
      <a:lstStyle>
        <a:defPPr algn="ctr">
          <a:defRPr dirty="0">
            <a:ln>
              <a:solidFill>
                <a:schemeClr val="bg1"/>
              </a:solidFill>
            </a:ln>
            <a:solidFill>
              <a:schemeClr val="bg1"/>
            </a:solidFill>
            <a:latin typeface="Sitka Heading" panose="02000505000000020004" pitchFamily="2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624</Words>
  <Application>Microsoft Office PowerPoint</Application>
  <PresentationFormat>Широкоэкранный</PresentationFormat>
  <Paragraphs>23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Sitka Heading</vt:lpstr>
      <vt:lpstr>Verdana</vt:lpstr>
      <vt:lpstr>Тема Office</vt:lpstr>
      <vt:lpstr>Семейный портрет Владимира Владимировича Набокова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Роль семьи в жизни Дениса Ивановича Фовизина</dc:title>
  <dc:creator>Admin</dc:creator>
  <cp:lastModifiedBy>Admin</cp:lastModifiedBy>
  <cp:revision>17</cp:revision>
  <dcterms:created xsi:type="dcterms:W3CDTF">2024-04-08T06:59:15Z</dcterms:created>
  <dcterms:modified xsi:type="dcterms:W3CDTF">2024-04-08T13:18:03Z</dcterms:modified>
</cp:coreProperties>
</file>