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5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67" d="100"/>
          <a:sy n="67" d="100"/>
        </p:scale>
        <p:origin x="-1250" y="-59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57BD8-DE69-4254-BDB1-9DCD06C4DC30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2BB70-9294-4C1A-86E7-57BCE6C60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817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7195181" y="543697"/>
            <a:ext cx="7302844" cy="7203989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5" name="Text 2"/>
          <p:cNvSpPr/>
          <p:nvPr/>
        </p:nvSpPr>
        <p:spPr>
          <a:xfrm>
            <a:off x="68602" y="1078462"/>
            <a:ext cx="7160654" cy="47486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7545"/>
              </a:lnSpc>
            </a:pPr>
            <a:r>
              <a:rPr lang="ru-RU" sz="77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Семья как основа мировоззрения Бориса Львовича Васильева</a:t>
            </a:r>
            <a:endParaRPr lang="en-US" sz="7700" dirty="0"/>
          </a:p>
        </p:txBody>
      </p:sp>
      <p:sp>
        <p:nvSpPr>
          <p:cNvPr id="6" name="Text 3"/>
          <p:cNvSpPr/>
          <p:nvPr/>
        </p:nvSpPr>
        <p:spPr>
          <a:xfrm>
            <a:off x="7229256" y="5827119"/>
            <a:ext cx="7477601" cy="18411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ru-RU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Б.Л. Васильев, известный русский писатель, был человеком, чья жизнь и творчество были тесно связаны с ценностями семьи. Его произведения отражают глубокое понимание роли родственных связей, традиций и преемственности поколений в формировании личности. </a:t>
            </a:r>
            <a:endParaRPr lang="en-US" sz="17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722" y="1078462"/>
            <a:ext cx="6003761" cy="450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757989" y="938462"/>
            <a:ext cx="13114421" cy="6388769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5" name="Text 2"/>
          <p:cNvSpPr/>
          <p:nvPr/>
        </p:nvSpPr>
        <p:spPr>
          <a:xfrm>
            <a:off x="1182115" y="1853080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5468"/>
              </a:lnSpc>
            </a:pPr>
            <a:r>
              <a:rPr lang="ru-RU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Детство и юность Бориса Васильева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1182115" y="3789219"/>
            <a:ext cx="747760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ru-RU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Будущий писатель родился в 1924 году в Смоленске, в семье военного врача. Его детство и юность прошли в атмосфере интеллектуальной среды, где царили высокие моральные ценности и уважение к семейным традициям. Еще в раннем возрасте Борис проявлял творческие способности и интерес к литературе, что в дальнейшем оказало огромное влияние на его становление как писателя.</a:t>
            </a:r>
            <a:endParaRPr lang="en-US" sz="17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0" r="12942"/>
          <a:stretch/>
        </p:blipFill>
        <p:spPr bwMode="auto">
          <a:xfrm>
            <a:off x="9710669" y="1427332"/>
            <a:ext cx="3181084" cy="544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-6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2" name="Shape 0"/>
          <p:cNvSpPr/>
          <p:nvPr/>
        </p:nvSpPr>
        <p:spPr>
          <a:xfrm>
            <a:off x="427002" y="239457"/>
            <a:ext cx="13776275" cy="7611002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5" name="Shape 2"/>
          <p:cNvSpPr/>
          <p:nvPr/>
        </p:nvSpPr>
        <p:spPr>
          <a:xfrm>
            <a:off x="6647935" y="2356159"/>
            <a:ext cx="6944498" cy="4856381"/>
          </a:xfrm>
          <a:prstGeom prst="rect">
            <a:avLst/>
          </a:prstGeom>
          <a:solidFill>
            <a:srgbClr val="FEF5E7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519588" y="461879"/>
            <a:ext cx="8488488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5468"/>
              </a:lnSpc>
            </a:pPr>
            <a:r>
              <a:rPr lang="ru-RU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Влияние семьи на становление личности писателя</a:t>
            </a:r>
            <a:endParaRPr lang="en-US" sz="4374" dirty="0"/>
          </a:p>
        </p:txBody>
      </p:sp>
      <p:sp>
        <p:nvSpPr>
          <p:cNvPr id="7" name="Text 4"/>
          <p:cNvSpPr/>
          <p:nvPr/>
        </p:nvSpPr>
        <p:spPr>
          <a:xfrm>
            <a:off x="636675" y="2183164"/>
            <a:ext cx="5271744" cy="53767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799"/>
              </a:lnSpc>
              <a:buSzPct val="100000"/>
              <a:buChar char="•"/>
            </a:pPr>
            <a:r>
              <a:rPr lang="ru-RU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Семья Васильевых обладала сильными традициями и высокими моральными устоями, которые глубоко повлияли на формирование личности будущего писателя</a:t>
            </a:r>
          </a:p>
          <a:p>
            <a:pPr marL="342900" indent="-342900">
              <a:lnSpc>
                <a:spcPts val="2799"/>
              </a:lnSpc>
              <a:buSzPct val="100000"/>
              <a:buChar char="•"/>
            </a:pPr>
            <a:endParaRPr lang="ru-RU" sz="1750" dirty="0">
              <a:solidFill>
                <a:srgbClr val="3A3630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342900" indent="-342900">
              <a:lnSpc>
                <a:spcPts val="2799"/>
              </a:lnSpc>
              <a:buSzPct val="100000"/>
              <a:buChar char="•"/>
            </a:pPr>
            <a:r>
              <a:rPr lang="ru-RU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Окружение творческих и образованных людей в детстве способствовало развитию литературных интересов Бориса Львовича и пробудило в нем призвание к писательству.</a:t>
            </a:r>
          </a:p>
          <a:p>
            <a:pPr marL="342900" indent="-342900">
              <a:lnSpc>
                <a:spcPts val="2799"/>
              </a:lnSpc>
              <a:buSzPct val="100000"/>
              <a:buChar char="•"/>
            </a:pPr>
            <a:endParaRPr lang="ru-RU" sz="1750" dirty="0">
              <a:solidFill>
                <a:srgbClr val="3A3630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342900" indent="-342900">
              <a:lnSpc>
                <a:spcPts val="2799"/>
              </a:lnSpc>
              <a:buSzPct val="100000"/>
              <a:buChar char="•"/>
            </a:pPr>
            <a:r>
              <a:rPr lang="ru-RU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Уважение к истории семьи и родственным связям стало основой мировоззрения Васильева, что отразилось </a:t>
            </a:r>
            <a:r>
              <a:rPr lang="ru-RU" sz="1750" dirty="0" smtClean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 его произведениях.</a:t>
            </a:r>
            <a:r>
              <a:rPr lang="ru-RU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/>
            </a:r>
            <a:br>
              <a:rPr lang="ru-RU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</a:br>
            <a:endParaRPr lang="en-US" sz="175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t="5843" r="6195" b="7982"/>
          <a:stretch/>
        </p:blipFill>
        <p:spPr bwMode="auto">
          <a:xfrm>
            <a:off x="6932140" y="2756934"/>
            <a:ext cx="6376088" cy="405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336659" y="343287"/>
            <a:ext cx="13987849" cy="7490898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015031"/>
            <a:ext cx="6618514" cy="487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2"/>
          <p:cNvSpPr/>
          <p:nvPr/>
        </p:nvSpPr>
        <p:spPr>
          <a:xfrm>
            <a:off x="1422678" y="784979"/>
            <a:ext cx="8127444" cy="11360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4473"/>
              </a:lnSpc>
            </a:pPr>
            <a:r>
              <a:rPr lang="ru-RU" sz="3579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Семейные традиции и их отражение в творчестве Васильева</a:t>
            </a:r>
            <a:endParaRPr lang="en-US" sz="3579" dirty="0"/>
          </a:p>
        </p:txBody>
      </p:sp>
      <p:sp>
        <p:nvSpPr>
          <p:cNvPr id="6" name="Shape 3"/>
          <p:cNvSpPr/>
          <p:nvPr/>
        </p:nvSpPr>
        <p:spPr>
          <a:xfrm>
            <a:off x="1475300" y="2193726"/>
            <a:ext cx="22622" cy="5250775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7" name="Shape 4"/>
          <p:cNvSpPr/>
          <p:nvPr/>
        </p:nvSpPr>
        <p:spPr>
          <a:xfrm>
            <a:off x="1497922" y="2634984"/>
            <a:ext cx="636270" cy="22622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8" name="Shape 5"/>
          <p:cNvSpPr/>
          <p:nvPr/>
        </p:nvSpPr>
        <p:spPr>
          <a:xfrm>
            <a:off x="1156494" y="2292429"/>
            <a:ext cx="408980" cy="408980"/>
          </a:xfrm>
          <a:prstGeom prst="roundRect">
            <a:avLst>
              <a:gd name="adj" fmla="val 13336"/>
            </a:avLst>
          </a:prstGeom>
          <a:solidFill>
            <a:srgbClr val="F6E9D5"/>
          </a:solidFill>
          <a:ln/>
        </p:spPr>
      </p:sp>
      <p:sp>
        <p:nvSpPr>
          <p:cNvPr id="9" name="Text 6"/>
          <p:cNvSpPr/>
          <p:nvPr/>
        </p:nvSpPr>
        <p:spPr>
          <a:xfrm>
            <a:off x="1352303" y="2292429"/>
            <a:ext cx="99298" cy="3407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84"/>
              </a:lnSpc>
              <a:buNone/>
            </a:pPr>
            <a:r>
              <a:rPr lang="en-US" sz="214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147" dirty="0"/>
          </a:p>
        </p:txBody>
      </p:sp>
      <p:sp>
        <p:nvSpPr>
          <p:cNvPr id="10" name="Text 7"/>
          <p:cNvSpPr/>
          <p:nvPr/>
        </p:nvSpPr>
        <p:spPr>
          <a:xfrm>
            <a:off x="1487834" y="2335649"/>
            <a:ext cx="2272427" cy="2840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37"/>
              </a:lnSpc>
            </a:pPr>
            <a:r>
              <a:rPr lang="ru-RU" sz="1789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Семейные корни</a:t>
            </a:r>
            <a:endParaRPr lang="en-US" sz="1789" dirty="0"/>
          </a:p>
        </p:txBody>
      </p:sp>
      <p:sp>
        <p:nvSpPr>
          <p:cNvPr id="11" name="Text 8"/>
          <p:cNvSpPr/>
          <p:nvPr/>
        </p:nvSpPr>
        <p:spPr>
          <a:xfrm>
            <a:off x="1497922" y="2741997"/>
            <a:ext cx="5397400" cy="11603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290"/>
              </a:lnSpc>
            </a:pPr>
            <a:r>
              <a:rPr lang="ru-RU" sz="143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Глубокая связь с семейными традициями и историей рода проявилась в произведениях Бориса Васильева. Его рассказы и романы часто затрагивают темы родства, памяти предков и преемственности поколений.</a:t>
            </a:r>
            <a:endParaRPr lang="en-US" sz="1431" dirty="0"/>
          </a:p>
        </p:txBody>
      </p:sp>
      <p:sp>
        <p:nvSpPr>
          <p:cNvPr id="12" name="Shape 9"/>
          <p:cNvSpPr/>
          <p:nvPr/>
        </p:nvSpPr>
        <p:spPr>
          <a:xfrm>
            <a:off x="1487834" y="4365626"/>
            <a:ext cx="636270" cy="22622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13" name="Shape 10"/>
          <p:cNvSpPr/>
          <p:nvPr/>
        </p:nvSpPr>
        <p:spPr>
          <a:xfrm>
            <a:off x="1208897" y="4109341"/>
            <a:ext cx="408980" cy="408980"/>
          </a:xfrm>
          <a:prstGeom prst="roundRect">
            <a:avLst>
              <a:gd name="adj" fmla="val 13336"/>
            </a:avLst>
          </a:prstGeom>
          <a:solidFill>
            <a:srgbClr val="F6E9D5"/>
          </a:solidFill>
          <a:ln/>
        </p:spPr>
      </p:sp>
      <p:sp>
        <p:nvSpPr>
          <p:cNvPr id="14" name="Text 11"/>
          <p:cNvSpPr/>
          <p:nvPr/>
        </p:nvSpPr>
        <p:spPr>
          <a:xfrm>
            <a:off x="1340164" y="4109341"/>
            <a:ext cx="146447" cy="3407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84"/>
              </a:lnSpc>
              <a:buNone/>
            </a:pPr>
            <a:r>
              <a:rPr lang="en-US" sz="214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147" dirty="0"/>
          </a:p>
        </p:txBody>
      </p:sp>
      <p:sp>
        <p:nvSpPr>
          <p:cNvPr id="15" name="Text 12"/>
          <p:cNvSpPr/>
          <p:nvPr/>
        </p:nvSpPr>
        <p:spPr>
          <a:xfrm>
            <a:off x="1497922" y="4081543"/>
            <a:ext cx="3148608" cy="2840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37"/>
              </a:lnSpc>
            </a:pPr>
            <a:r>
              <a:rPr lang="ru-RU" sz="1789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Ценность взаимопонимания</a:t>
            </a:r>
            <a:endParaRPr lang="en-US" sz="1789" dirty="0"/>
          </a:p>
        </p:txBody>
      </p:sp>
      <p:sp>
        <p:nvSpPr>
          <p:cNvPr id="16" name="Text 13"/>
          <p:cNvSpPr/>
          <p:nvPr/>
        </p:nvSpPr>
        <p:spPr>
          <a:xfrm>
            <a:off x="1565474" y="4518321"/>
            <a:ext cx="4988236" cy="12385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290"/>
              </a:lnSpc>
            </a:pPr>
            <a:r>
              <a:rPr lang="ru-RU" sz="143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Писатель подчеркивал важность взаимопонимания и поддержки между близкими людьми, что нашло отражение в его изображении теплых семейных взаимоотношений.</a:t>
            </a:r>
            <a:endParaRPr lang="en-US" sz="1431" dirty="0"/>
          </a:p>
        </p:txBody>
      </p:sp>
      <p:sp>
        <p:nvSpPr>
          <p:cNvPr id="17" name="Shape 14"/>
          <p:cNvSpPr/>
          <p:nvPr/>
        </p:nvSpPr>
        <p:spPr>
          <a:xfrm>
            <a:off x="1497922" y="6271095"/>
            <a:ext cx="636270" cy="22622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18" name="Shape 15"/>
          <p:cNvSpPr/>
          <p:nvPr/>
        </p:nvSpPr>
        <p:spPr>
          <a:xfrm>
            <a:off x="1156494" y="5945922"/>
            <a:ext cx="408980" cy="408980"/>
          </a:xfrm>
          <a:prstGeom prst="roundRect">
            <a:avLst>
              <a:gd name="adj" fmla="val 13336"/>
            </a:avLst>
          </a:prstGeom>
          <a:solidFill>
            <a:srgbClr val="F6E9D5"/>
          </a:solidFill>
          <a:ln/>
        </p:spPr>
      </p:sp>
      <p:sp>
        <p:nvSpPr>
          <p:cNvPr id="19" name="Text 16"/>
          <p:cNvSpPr/>
          <p:nvPr/>
        </p:nvSpPr>
        <p:spPr>
          <a:xfrm>
            <a:off x="1285081" y="5956791"/>
            <a:ext cx="151805" cy="3407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84"/>
              </a:lnSpc>
              <a:buNone/>
            </a:pPr>
            <a:r>
              <a:rPr lang="en-US" sz="214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147" dirty="0"/>
          </a:p>
        </p:txBody>
      </p:sp>
      <p:sp>
        <p:nvSpPr>
          <p:cNvPr id="20" name="Text 17"/>
          <p:cNvSpPr/>
          <p:nvPr/>
        </p:nvSpPr>
        <p:spPr>
          <a:xfrm>
            <a:off x="1487834" y="5956791"/>
            <a:ext cx="2807018" cy="2840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37"/>
              </a:lnSpc>
            </a:pPr>
            <a:r>
              <a:rPr lang="ru-RU" sz="1789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Образы сильных женщин</a:t>
            </a:r>
            <a:endParaRPr lang="en-US" sz="1789" dirty="0"/>
          </a:p>
        </p:txBody>
      </p:sp>
      <p:sp>
        <p:nvSpPr>
          <p:cNvPr id="21" name="Text 18"/>
          <p:cNvSpPr/>
          <p:nvPr/>
        </p:nvSpPr>
        <p:spPr>
          <a:xfrm>
            <a:off x="1565474" y="6354902"/>
            <a:ext cx="4988236" cy="12049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290"/>
              </a:lnSpc>
            </a:pPr>
            <a:r>
              <a:rPr lang="ru-RU" sz="143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Среди героинь Васильева часто встречаются волевые, самоотверженные женщины, хранительницы семейных ценностей. Этот образ восходит к примеру его матери и жены.</a:t>
            </a:r>
            <a:endParaRPr lang="en-US" sz="143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" r="3886"/>
          <a:stretch/>
        </p:blipFill>
        <p:spPr bwMode="auto">
          <a:xfrm>
            <a:off x="7667551" y="2383938"/>
            <a:ext cx="6031161" cy="376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9044530" y="6240874"/>
            <a:ext cx="3301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Кадр из фильма «Офицеры»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hape 0"/>
          <p:cNvSpPr/>
          <p:nvPr/>
        </p:nvSpPr>
        <p:spPr>
          <a:xfrm>
            <a:off x="468351" y="401444"/>
            <a:ext cx="13716000" cy="7460166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1867829" y="2010810"/>
            <a:ext cx="6278137" cy="5341434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1037063" y="883016"/>
            <a:ext cx="12082347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>
              <a:lnSpc>
                <a:spcPts val="5468"/>
              </a:lnSpc>
            </a:pPr>
            <a:r>
              <a:rPr lang="ru-RU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Роль жены и детей в жизни Бориса Львовича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8246327" y="2676207"/>
            <a:ext cx="5335858" cy="4010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>
              <a:lnSpc>
                <a:spcPts val="2799"/>
              </a:lnSpc>
            </a:pPr>
            <a:r>
              <a:rPr lang="ru-RU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Супруга писателя, Зоя, стала верной спутницей </a:t>
            </a:r>
          </a:p>
          <a:p>
            <a:pPr algn="r">
              <a:lnSpc>
                <a:spcPts val="2799"/>
              </a:lnSpc>
            </a:pPr>
            <a:r>
              <a:rPr lang="ru-RU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 вдохновительницей творца. Она активно участвовала в обсуждении идей </a:t>
            </a:r>
          </a:p>
          <a:p>
            <a:pPr algn="r">
              <a:lnSpc>
                <a:spcPts val="2799"/>
              </a:lnSpc>
            </a:pPr>
            <a:r>
              <a:rPr lang="ru-RU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его произведений и скрупулезно редактировала рукописи. Вместе они прожили 67 лет.</a:t>
            </a:r>
            <a:br>
              <a:rPr lang="ru-RU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</a:br>
            <a:r>
              <a:rPr lang="ru-RU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Своих детей у семьи Васильевых не было, </a:t>
            </a:r>
          </a:p>
          <a:p>
            <a:pPr algn="r">
              <a:lnSpc>
                <a:spcPts val="2799"/>
              </a:lnSpc>
            </a:pPr>
            <a:r>
              <a:rPr lang="ru-RU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они воспитали </a:t>
            </a:r>
            <a:r>
              <a:rPr lang="ru-RU" sz="1750" dirty="0" smtClean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двух </a:t>
            </a:r>
            <a:r>
              <a:rPr lang="ru-RU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приёмных сыновей. Семья была для него источником радости и поддержки. Он с теплотой вспоминал время, проведенное </a:t>
            </a:r>
          </a:p>
          <a:p>
            <a:pPr algn="r">
              <a:lnSpc>
                <a:spcPts val="2799"/>
              </a:lnSpc>
            </a:pPr>
            <a:r>
              <a:rPr lang="ru-RU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 близкими.</a:t>
            </a:r>
            <a:br>
              <a:rPr lang="ru-RU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</a:b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12515" y="5253395"/>
            <a:ext cx="469570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986" y="2561692"/>
            <a:ext cx="5799822" cy="423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flipH="1">
            <a:off x="-1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 flipH="1">
            <a:off x="643883" y="534472"/>
            <a:ext cx="13342513" cy="7160654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6" name="Text 3"/>
          <p:cNvSpPr/>
          <p:nvPr/>
        </p:nvSpPr>
        <p:spPr>
          <a:xfrm>
            <a:off x="875274" y="1123563"/>
            <a:ext cx="13149267" cy="197316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5468"/>
              </a:lnSpc>
            </a:pPr>
            <a:r>
              <a:rPr lang="ru-RU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Тема любви и верности в семейных отношениях</a:t>
            </a:r>
            <a:endParaRPr lang="en-US" sz="4374" dirty="0"/>
          </a:p>
        </p:txBody>
      </p:sp>
      <p:sp>
        <p:nvSpPr>
          <p:cNvPr id="7" name="Text 4"/>
          <p:cNvSpPr/>
          <p:nvPr/>
        </p:nvSpPr>
        <p:spPr>
          <a:xfrm>
            <a:off x="2348389" y="3606879"/>
            <a:ext cx="993350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837129" y="2685538"/>
            <a:ext cx="3618962" cy="28585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ru-RU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Одной из центральных тем в творчестве Бориса Васильева является тема любви и верности </a:t>
            </a:r>
          </a:p>
          <a:p>
            <a:pPr>
              <a:lnSpc>
                <a:spcPts val="2799"/>
              </a:lnSpc>
            </a:pPr>
            <a:r>
              <a:rPr lang="ru-RU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 семейных отношениях. </a:t>
            </a:r>
          </a:p>
          <a:p>
            <a:pPr>
              <a:lnSpc>
                <a:spcPts val="2799"/>
              </a:lnSpc>
            </a:pPr>
            <a:r>
              <a:rPr lang="ru-RU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Для писателя, эти чувства выходят далеко за рамки простой эмоциональной связи между двумя людьми. Они воплощают в себе глубинную духовную близость, способную преодолевать любые жизненные испытания и невзгоды.</a:t>
            </a:r>
            <a:endParaRPr lang="ru-RU" sz="1750" dirty="0" smtClean="0">
              <a:solidFill>
                <a:srgbClr val="3A3630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169266" y="2572999"/>
            <a:ext cx="42891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99"/>
              </a:lnSpc>
            </a:pPr>
            <a:r>
              <a:rPr lang="ru-RU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Васильев показывает, что любовь между супругами – это не просто влечение, но </a:t>
            </a:r>
            <a:r>
              <a:rPr lang="ru-RU" sz="1750" dirty="0" smtClean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 нерушимая </a:t>
            </a:r>
            <a:r>
              <a:rPr lang="ru-RU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нить, связывающая их сердца. Верность </a:t>
            </a:r>
          </a:p>
          <a:p>
            <a:pPr>
              <a:lnSpc>
                <a:spcPts val="2799"/>
              </a:lnSpc>
            </a:pPr>
            <a:r>
              <a:rPr lang="ru-RU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 семье для него становится незыблемым основанием, на котором строится гармония, взаимопонимание </a:t>
            </a:r>
          </a:p>
          <a:p>
            <a:pPr>
              <a:lnSpc>
                <a:spcPts val="2799"/>
              </a:lnSpc>
            </a:pPr>
            <a:r>
              <a:rPr lang="ru-RU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 поддержка. Именно эти качества, передающиеся из поколения в поколение, писатель считает залогом духовного возрождения человека </a:t>
            </a:r>
          </a:p>
          <a:p>
            <a:pPr>
              <a:lnSpc>
                <a:spcPts val="2799"/>
              </a:lnSpc>
            </a:pPr>
            <a:r>
              <a:rPr lang="ru-RU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 общества.</a:t>
            </a:r>
            <a:endParaRPr lang="ru-RU" sz="1750" dirty="0">
              <a:solidFill>
                <a:srgbClr val="3A3630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030" y="2685539"/>
            <a:ext cx="4275329" cy="443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3" r="17743"/>
          <a:stretch/>
        </p:blipFill>
        <p:spPr bwMode="auto">
          <a:xfrm>
            <a:off x="4997457" y="3069417"/>
            <a:ext cx="3412474" cy="367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399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hape 0"/>
          <p:cNvSpPr/>
          <p:nvPr/>
        </p:nvSpPr>
        <p:spPr>
          <a:xfrm>
            <a:off x="283335" y="231820"/>
            <a:ext cx="13844790" cy="776596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6864439" y="2119087"/>
            <a:ext cx="6877320" cy="5074276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2"/>
          <a:stretch/>
        </p:blipFill>
        <p:spPr bwMode="auto">
          <a:xfrm>
            <a:off x="7263685" y="2479459"/>
            <a:ext cx="6078828" cy="435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3"/>
          <p:cNvSpPr/>
          <p:nvPr/>
        </p:nvSpPr>
        <p:spPr>
          <a:xfrm>
            <a:off x="910236" y="730342"/>
            <a:ext cx="1067203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5468"/>
              </a:lnSpc>
            </a:pPr>
            <a:r>
              <a:rPr lang="ru-RU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Отношение Васильева к родителям и их наследию</a:t>
            </a:r>
            <a:endParaRPr lang="en-US" sz="4374" dirty="0"/>
          </a:p>
        </p:txBody>
      </p:sp>
      <p:sp>
        <p:nvSpPr>
          <p:cNvPr id="7" name="Text 4"/>
          <p:cNvSpPr/>
          <p:nvPr/>
        </p:nvSpPr>
        <p:spPr>
          <a:xfrm>
            <a:off x="918833" y="2395470"/>
            <a:ext cx="5327419" cy="30257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ru-RU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Борис Львович Васильев с огромным уважением и благодарностью относился к своим родителям, к отцу - военному врачу, и к матери, воплощавшей в себе традиции интеллигентной русской семьи. Он гордился семейным наследием и стремился сохранить его в своей жизни и творчестве.</a:t>
            </a:r>
          </a:p>
          <a:p>
            <a:pPr>
              <a:lnSpc>
                <a:spcPts val="2799"/>
              </a:lnSpc>
            </a:pPr>
            <a:r>
              <a:rPr lang="ru-RU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Образы сильных, мудрых родителей нашли отражение во многих произведениях Васильева, где они выступали носителями незыблемых нравственных ценностей. Семейная память и преданность корням были для писателя источником вдохновения и моральных ориентиров.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2348388" y="4982184"/>
            <a:ext cx="993350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42942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2588652"/>
            <a:ext cx="14630400" cy="5138671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519589" y="626143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5468"/>
              </a:lnSpc>
            </a:pPr>
            <a:r>
              <a:rPr lang="ru-RU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Забота о близких как приоритет в жизни писателя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303895" y="2748877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F6E9D5"/>
          </a:solidFill>
          <a:ln/>
        </p:spPr>
      </p:sp>
      <p:sp>
        <p:nvSpPr>
          <p:cNvPr id="6" name="Text 4"/>
          <p:cNvSpPr/>
          <p:nvPr/>
        </p:nvSpPr>
        <p:spPr>
          <a:xfrm>
            <a:off x="692633" y="2697525"/>
            <a:ext cx="293155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ru-RU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Семья превыше всего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519589" y="3044711"/>
            <a:ext cx="42448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ru-RU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Для Бориса Львовича Васильева забота о родственниках была превыше всего. Он глубоко почитал своих родителей и с нежностью относился к жене и детям.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10444306" y="2748877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F6E9D5"/>
          </a:solidFill>
          <a:ln/>
        </p:spPr>
      </p:sp>
      <p:sp>
        <p:nvSpPr>
          <p:cNvPr id="9" name="Text 7"/>
          <p:cNvSpPr/>
          <p:nvPr/>
        </p:nvSpPr>
        <p:spPr>
          <a:xfrm>
            <a:off x="10833045" y="2726058"/>
            <a:ext cx="346876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ru-RU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Послевоенные трудности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10638675" y="3073244"/>
            <a:ext cx="42448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ru-RU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Несмотря на тяготы послевоенного времени, Васильев делал все возможное, чтобы обеспечить своим близким достойную жизнь и поддержку.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303894" y="5399727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F6E9D5"/>
          </a:solidFill>
          <a:ln/>
        </p:spPr>
      </p:sp>
      <p:sp>
        <p:nvSpPr>
          <p:cNvPr id="12" name="Text 10"/>
          <p:cNvSpPr/>
          <p:nvPr/>
        </p:nvSpPr>
        <p:spPr>
          <a:xfrm>
            <a:off x="686561" y="5399727"/>
            <a:ext cx="293762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ru-RU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Дарить тепло и добро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519589" y="5838396"/>
            <a:ext cx="42448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ru-RU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Писатель искренне радовался успехам и достижениям своей семьи, стремясь дарить им свою любовь, мудрость и жизненный опыт.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10512068" y="5504283"/>
            <a:ext cx="388739" cy="388739"/>
          </a:xfrm>
          <a:prstGeom prst="roundRect">
            <a:avLst>
              <a:gd name="adj" fmla="val 17148"/>
            </a:avLst>
          </a:prstGeom>
          <a:solidFill>
            <a:srgbClr val="F6E9D5"/>
          </a:solidFill>
          <a:ln/>
        </p:spPr>
      </p:sp>
      <p:sp>
        <p:nvSpPr>
          <p:cNvPr id="15" name="Text 13"/>
          <p:cNvSpPr/>
          <p:nvPr/>
        </p:nvSpPr>
        <p:spPr>
          <a:xfrm>
            <a:off x="10900807" y="5491210"/>
            <a:ext cx="277939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ru-RU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Семейные традиции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10706438" y="5788466"/>
            <a:ext cx="379412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ru-RU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Борис Львович бережно хранил семейные традиции и передавал их следующим поколениям, чтобы сохранить связь между родными.</a:t>
            </a:r>
            <a:endParaRPr lang="en-US" sz="175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719" y="3137615"/>
            <a:ext cx="4956771" cy="380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928" y="3356456"/>
            <a:ext cx="4426351" cy="337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6" name="Text 3"/>
          <p:cNvSpPr/>
          <p:nvPr/>
        </p:nvSpPr>
        <p:spPr>
          <a:xfrm>
            <a:off x="9800821" y="2419470"/>
            <a:ext cx="4640321" cy="33906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ru-RU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Семья, с её традициями, ценностями </a:t>
            </a:r>
          </a:p>
          <a:p>
            <a:pPr>
              <a:lnSpc>
                <a:spcPts val="2799"/>
              </a:lnSpc>
            </a:pPr>
            <a:r>
              <a:rPr lang="ru-RU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 взаимоотношениями, занимала центральное место в жизни и творчестве Бориса Львовича Васильева. Глубокое почитание родительского наследия, забота о близких и передача семейных устоев следующим поколениям стали ключевыми элементами </a:t>
            </a:r>
          </a:p>
          <a:p>
            <a:pPr>
              <a:lnSpc>
                <a:spcPts val="2799"/>
              </a:lnSpc>
            </a:pPr>
            <a:r>
              <a:rPr lang="ru-RU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его мировоззрения.</a:t>
            </a:r>
            <a:endParaRPr lang="en-US" sz="175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55" y="882203"/>
            <a:ext cx="9493877" cy="646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43" y="1338261"/>
            <a:ext cx="857250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663</Words>
  <Application>Microsoft Office PowerPoint</Application>
  <PresentationFormat>Произвольный</PresentationFormat>
  <Paragraphs>59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Бочкарева Диляра Рустемовна</cp:lastModifiedBy>
  <cp:revision>16</cp:revision>
  <dcterms:created xsi:type="dcterms:W3CDTF">2024-05-15T10:11:21Z</dcterms:created>
  <dcterms:modified xsi:type="dcterms:W3CDTF">2024-05-21T06:28:25Z</dcterms:modified>
</cp:coreProperties>
</file>