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64" r:id="rId6"/>
    <p:sldId id="259" r:id="rId7"/>
    <p:sldId id="263" r:id="rId8"/>
    <p:sldId id="262" r:id="rId9"/>
    <p:sldId id="260" r:id="rId10"/>
    <p:sldId id="261" r:id="rId11"/>
    <p:sldId id="265" r:id="rId12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7783" autoAdjust="0"/>
  </p:normalViewPr>
  <p:slideViewPr>
    <p:cSldViewPr snapToGrid="0" snapToObjects="1">
      <p:cViewPr>
        <p:scale>
          <a:sx n="70" d="100"/>
          <a:sy n="70" d="100"/>
        </p:scale>
        <p:origin x="-1125" y="-467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49B9A-899A-408A-BF45-DB00C1E87370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BC710-08E5-4B2C-963D-E83C253AD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37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345989" y="443847"/>
            <a:ext cx="13803148" cy="7400742"/>
          </a:xfrm>
          <a:prstGeom prst="rect">
            <a:avLst/>
          </a:prstGeom>
          <a:solidFill>
            <a:srgbClr val="EFECE6"/>
          </a:solidFill>
          <a:ln/>
        </p:spPr>
      </p:sp>
      <p:sp>
        <p:nvSpPr>
          <p:cNvPr id="6" name="Text 3"/>
          <p:cNvSpPr/>
          <p:nvPr/>
        </p:nvSpPr>
        <p:spPr>
          <a:xfrm flipH="1">
            <a:off x="685799" y="1239269"/>
            <a:ext cx="7459579" cy="6605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7"/>
              </a:lnSpc>
              <a:buNone/>
            </a:pPr>
            <a:endParaRPr lang="en-US" sz="1692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2" r="6095"/>
          <a:stretch/>
        </p:blipFill>
        <p:spPr bwMode="auto">
          <a:xfrm>
            <a:off x="884643" y="1239269"/>
            <a:ext cx="7061887" cy="323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302" y="2679989"/>
            <a:ext cx="5431756" cy="454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353290" y="445823"/>
            <a:ext cx="13889183" cy="7314128"/>
          </a:xfrm>
          <a:prstGeom prst="rect">
            <a:avLst/>
          </a:prstGeom>
          <a:solidFill>
            <a:srgbClr val="EFECE6"/>
          </a:solidFill>
          <a:ln/>
        </p:spPr>
      </p:sp>
      <p:sp>
        <p:nvSpPr>
          <p:cNvPr id="6" name="Text 3"/>
          <p:cNvSpPr/>
          <p:nvPr/>
        </p:nvSpPr>
        <p:spPr>
          <a:xfrm>
            <a:off x="1138846" y="4102887"/>
            <a:ext cx="2628900" cy="3286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588"/>
              </a:lnSpc>
            </a:pPr>
            <a:r>
              <a:rPr lang="ru-RU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Дочери Пушкина</a:t>
            </a:r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893399" y="4602397"/>
            <a:ext cx="3119795" cy="26908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650"/>
              </a:lnSpc>
            </a:pP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Александр Пушкин был очень привязан к своим дочерям – Марии и Наталье. Образы юных девушек нашли отражение во многих лирических произведениях поэта.</a:t>
            </a:r>
            <a:endParaRPr lang="en-US" sz="1600" dirty="0"/>
          </a:p>
        </p:txBody>
      </p:sp>
      <p:sp>
        <p:nvSpPr>
          <p:cNvPr id="9" name="Text 5"/>
          <p:cNvSpPr/>
          <p:nvPr/>
        </p:nvSpPr>
        <p:spPr>
          <a:xfrm>
            <a:off x="5764977" y="4102888"/>
            <a:ext cx="2628900" cy="3286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588"/>
              </a:lnSpc>
            </a:pPr>
            <a:r>
              <a:rPr lang="ru-RU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Сыновья Пушкина</a:t>
            </a:r>
            <a:endParaRPr lang="en-US" dirty="0"/>
          </a:p>
        </p:txBody>
      </p:sp>
      <p:sp>
        <p:nvSpPr>
          <p:cNvPr id="10" name="Text 6"/>
          <p:cNvSpPr/>
          <p:nvPr/>
        </p:nvSpPr>
        <p:spPr>
          <a:xfrm>
            <a:off x="5764977" y="4602397"/>
            <a:ext cx="3119795" cy="23544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650"/>
              </a:lnSpc>
            </a:pP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Александр и  Григорий, родившиеся в 1833 и 1835-х  годах, также вдохновляли своего отца. Образ отца и сына прослеживается в таких произведениях, как "Евгений Онегин".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10484886" y="4098312"/>
            <a:ext cx="2628900" cy="3286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588"/>
              </a:lnSpc>
            </a:pPr>
            <a:r>
              <a:rPr lang="ru-RU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Семейные радости</a:t>
            </a:r>
            <a:endParaRPr lang="en-US" dirty="0"/>
          </a:p>
        </p:txBody>
      </p:sp>
      <p:sp>
        <p:nvSpPr>
          <p:cNvPr id="13" name="Text 8"/>
          <p:cNvSpPr/>
          <p:nvPr/>
        </p:nvSpPr>
        <p:spPr>
          <a:xfrm>
            <a:off x="10484886" y="4602397"/>
            <a:ext cx="3119795" cy="20181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650"/>
              </a:lnSpc>
            </a:pP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Поэт черпал вдохновение в семейных праздниках и радостях, которые он делил со своими близкими. Эти моменты нашли отражение в его лирике и прозе.</a:t>
            </a:r>
            <a:endParaRPr lang="en-US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0" t="56093"/>
          <a:stretch/>
        </p:blipFill>
        <p:spPr bwMode="auto">
          <a:xfrm>
            <a:off x="7591745" y="966301"/>
            <a:ext cx="2289491" cy="156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" t="53930" r="55126" b="-489"/>
          <a:stretch/>
        </p:blipFill>
        <p:spPr bwMode="auto">
          <a:xfrm>
            <a:off x="680203" y="925959"/>
            <a:ext cx="2178671" cy="165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8" b="50397"/>
          <a:stretch/>
        </p:blipFill>
        <p:spPr bwMode="auto">
          <a:xfrm flipH="1">
            <a:off x="2859049" y="2046632"/>
            <a:ext cx="2067359" cy="166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49" b="53945"/>
          <a:stretch/>
        </p:blipFill>
        <p:spPr bwMode="auto">
          <a:xfrm flipH="1">
            <a:off x="5261813" y="2094661"/>
            <a:ext cx="2329932" cy="161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6993" r="10754" b="8746"/>
          <a:stretch/>
        </p:blipFill>
        <p:spPr bwMode="auto">
          <a:xfrm>
            <a:off x="10373209" y="966301"/>
            <a:ext cx="3537482" cy="276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1018995" y="869160"/>
            <a:ext cx="12592407" cy="6652727"/>
          </a:xfrm>
          <a:prstGeom prst="rect">
            <a:avLst/>
          </a:prstGeom>
          <a:solidFill>
            <a:srgbClr val="EFECE6"/>
          </a:solidFill>
          <a:ln/>
        </p:spPr>
      </p:sp>
      <p:sp>
        <p:nvSpPr>
          <p:cNvPr id="4" name="Text 2"/>
          <p:cNvSpPr/>
          <p:nvPr/>
        </p:nvSpPr>
        <p:spPr>
          <a:xfrm>
            <a:off x="1226001" y="1006689"/>
            <a:ext cx="6438742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5468"/>
              </a:lnSpc>
            </a:pPr>
            <a:r>
              <a:rPr lang="ru-RU" sz="44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Семья как источник вдохновения и опоры для Пушкина</a:t>
            </a:r>
            <a:endParaRPr lang="en-US" sz="4400" dirty="0"/>
          </a:p>
        </p:txBody>
      </p:sp>
      <p:sp>
        <p:nvSpPr>
          <p:cNvPr id="5" name="Text 3"/>
          <p:cNvSpPr/>
          <p:nvPr/>
        </p:nvSpPr>
        <p:spPr>
          <a:xfrm>
            <a:off x="7994819" y="1712590"/>
            <a:ext cx="5345709" cy="53232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Для Александра Сергеевича Пушкина семья была не просто кровными узами, но глубоким источником вдохновения и духовной опоры на протяжении всей его жизни. Поэт черпал силы в родственных традициях, семейных ценностях и любви близких, что отразилось во всем его богатом творческом наследии</a:t>
            </a:r>
            <a:r>
              <a:rPr lang="ru-RU" sz="16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600" dirty="0" smtClean="0">
              <a:solidFill>
                <a:srgbClr val="4A4A4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>
              <a:lnSpc>
                <a:spcPts val="2799"/>
              </a:lnSpc>
            </a:pPr>
            <a:r>
              <a:rPr lang="ru-RU" sz="16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Образы </a:t>
            </a: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членов семьи, от родителей до детей, проходят красной нитью через </a:t>
            </a:r>
            <a:r>
              <a:rPr lang="ru-RU" sz="16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произведения </a:t>
            </a: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Пушкина, </a:t>
            </a:r>
            <a:r>
              <a:rPr lang="ru-RU" sz="16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придавая </a:t>
            </a: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им глубину человеческих переживаний и эмоциональность. Семейные темы, такие как взаимоотношения отцов и детей, верность долгу и чести, трепетная привязанность, становятся ключевыми в его лирике, прозе и драмах.</a:t>
            </a:r>
            <a:endParaRPr lang="en-US" sz="1600" dirty="0" smtClean="0">
              <a:solidFill>
                <a:srgbClr val="4A4A4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43" y="3307513"/>
            <a:ext cx="3143291" cy="226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034" y="4440306"/>
            <a:ext cx="3315823" cy="241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284204" y="443847"/>
            <a:ext cx="14099711" cy="7400742"/>
          </a:xfrm>
          <a:prstGeom prst="rect">
            <a:avLst/>
          </a:prstGeom>
          <a:solidFill>
            <a:srgbClr val="EFECE6"/>
          </a:solidFill>
          <a:ln/>
        </p:spPr>
      </p:sp>
      <p:sp>
        <p:nvSpPr>
          <p:cNvPr id="5" name="Text 2"/>
          <p:cNvSpPr/>
          <p:nvPr/>
        </p:nvSpPr>
        <p:spPr>
          <a:xfrm>
            <a:off x="1062681" y="440682"/>
            <a:ext cx="12900454" cy="3674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7295"/>
              </a:lnSpc>
            </a:pPr>
            <a:r>
              <a:rPr lang="ru-RU" sz="60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Семья </a:t>
            </a:r>
            <a:endParaRPr lang="ru-RU" sz="6000" b="1" dirty="0" smtClean="0">
              <a:solidFill>
                <a:srgbClr val="28282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algn="ctr">
              <a:lnSpc>
                <a:spcPts val="7295"/>
              </a:lnSpc>
            </a:pPr>
            <a:r>
              <a:rPr lang="ru-RU" sz="6000" b="1" dirty="0" smtClean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Александра </a:t>
            </a:r>
            <a:r>
              <a:rPr lang="ru-RU" sz="60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Сергеевича Пушкина </a:t>
            </a:r>
          </a:p>
          <a:p>
            <a:pPr algn="ctr">
              <a:lnSpc>
                <a:spcPts val="7295"/>
              </a:lnSpc>
            </a:pPr>
            <a:r>
              <a:rPr lang="ru-RU" sz="60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и её влияние на его творчество</a:t>
            </a:r>
            <a:endParaRPr lang="en-US" sz="6000" dirty="0"/>
          </a:p>
        </p:txBody>
      </p:sp>
      <p:sp>
        <p:nvSpPr>
          <p:cNvPr id="6" name="Text 3"/>
          <p:cNvSpPr/>
          <p:nvPr/>
        </p:nvSpPr>
        <p:spPr>
          <a:xfrm flipH="1">
            <a:off x="685799" y="1239269"/>
            <a:ext cx="7459579" cy="6605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7"/>
              </a:lnSpc>
              <a:buNone/>
            </a:pPr>
            <a:endParaRPr lang="en-US" sz="1692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4204" y="4114800"/>
            <a:ext cx="1429676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Семья </a:t>
            </a:r>
            <a:r>
              <a:rPr lang="ru-RU" sz="28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была краеугольным </a:t>
            </a:r>
            <a:r>
              <a:rPr lang="ru-RU" sz="28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камнем </a:t>
            </a:r>
            <a:r>
              <a:rPr lang="ru-RU" sz="28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 формировании личности и мировоззрения Александра Сергеевича Пушкина. </a:t>
            </a:r>
            <a:endParaRPr lang="en-US" sz="2800" dirty="0" smtClean="0">
              <a:solidFill>
                <a:srgbClr val="4A4A4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lvl="0" algn="ctr"/>
            <a:r>
              <a:rPr lang="ru-RU" sz="28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Унаследовав </a:t>
            </a:r>
            <a:r>
              <a:rPr lang="ru-RU" sz="28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от предков глубокое чувство собственного достоинства </a:t>
            </a:r>
            <a:endParaRPr lang="en-US" sz="2800" dirty="0" smtClean="0">
              <a:solidFill>
                <a:srgbClr val="4A4A4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lvl="0" algn="ctr"/>
            <a:r>
              <a:rPr lang="ru-RU" sz="28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и </a:t>
            </a:r>
            <a:r>
              <a:rPr lang="ru-RU" sz="28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приверженность гуманистическим ценностям, поэт черпал в кругу </a:t>
            </a:r>
            <a:r>
              <a:rPr lang="ru-RU" sz="28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родных </a:t>
            </a:r>
            <a:r>
              <a:rPr lang="ru-RU" sz="28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духовную опору и творческое вдохновение. </a:t>
            </a:r>
            <a:endParaRPr lang="en-US" sz="2800" dirty="0" smtClean="0">
              <a:solidFill>
                <a:srgbClr val="4A4A4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lvl="0" algn="ctr"/>
            <a:r>
              <a:rPr lang="ru-RU" sz="28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Образы </a:t>
            </a:r>
            <a:r>
              <a:rPr lang="ru-RU" sz="28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близких людей нашли отражение в богатом литературном наследии Пушкина, придавая его произведениям глубину и эмоциональность.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649703" y="414482"/>
            <a:ext cx="13246769" cy="7400636"/>
          </a:xfrm>
          <a:prstGeom prst="rect">
            <a:avLst/>
          </a:prstGeom>
          <a:solidFill>
            <a:srgbClr val="EFECE6"/>
          </a:solidFill>
          <a:ln/>
        </p:spPr>
      </p:sp>
      <p:sp>
        <p:nvSpPr>
          <p:cNvPr id="4" name="Text 2"/>
          <p:cNvSpPr/>
          <p:nvPr/>
        </p:nvSpPr>
        <p:spPr>
          <a:xfrm>
            <a:off x="792408" y="1014846"/>
            <a:ext cx="13861818" cy="6629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511"/>
              </a:lnSpc>
              <a:buNone/>
            </a:pPr>
            <a:r>
              <a:rPr lang="en-US" sz="4400" b="1" dirty="0" smtClean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Родители</a:t>
            </a:r>
            <a:r>
              <a:rPr lang="ru-RU" sz="4400" b="1" dirty="0" smtClean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Александра Сергеевича Пушкина</a:t>
            </a:r>
            <a:endParaRPr lang="en-US" sz="4400" dirty="0"/>
          </a:p>
        </p:txBody>
      </p:sp>
      <p:sp>
        <p:nvSpPr>
          <p:cNvPr id="5" name="Text 3"/>
          <p:cNvSpPr/>
          <p:nvPr/>
        </p:nvSpPr>
        <p:spPr>
          <a:xfrm>
            <a:off x="792408" y="2059561"/>
            <a:ext cx="770021" cy="3309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56"/>
              </a:lnSpc>
              <a:buNone/>
            </a:pPr>
            <a:r>
              <a:rPr lang="ru-RU" sz="1804" b="1" dirty="0" smtClean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Отец</a:t>
            </a:r>
            <a:endParaRPr lang="en-US" sz="1804" dirty="0"/>
          </a:p>
        </p:txBody>
      </p:sp>
      <p:sp>
        <p:nvSpPr>
          <p:cNvPr id="6" name="Text 4"/>
          <p:cNvSpPr/>
          <p:nvPr/>
        </p:nvSpPr>
        <p:spPr>
          <a:xfrm>
            <a:off x="792407" y="2371425"/>
            <a:ext cx="3695370" cy="23826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10"/>
              </a:lnSpc>
            </a:pP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Сергей Львович Пушкин происходил из </a:t>
            </a:r>
            <a:r>
              <a:rPr lang="ru-RU" sz="16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старинного </a:t>
            </a: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дворянского рода. </a:t>
            </a:r>
          </a:p>
          <a:p>
            <a:pPr>
              <a:lnSpc>
                <a:spcPts val="2310"/>
              </a:lnSpc>
            </a:pP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Он был образованным человеком, увлекался литературой и сам писал стихи. Отец поддерживал интерес сына к творчеству и помог ему получить блестящее домашнее образование.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792407" y="4903902"/>
            <a:ext cx="698070" cy="2864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56"/>
              </a:lnSpc>
              <a:buNone/>
            </a:pPr>
            <a:r>
              <a:rPr lang="en-US" sz="1804" b="1" dirty="0" smtClean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Мать</a:t>
            </a:r>
            <a:endParaRPr lang="en-US" sz="1804" dirty="0"/>
          </a:p>
        </p:txBody>
      </p:sp>
      <p:sp>
        <p:nvSpPr>
          <p:cNvPr id="8" name="Text 6"/>
          <p:cNvSpPr/>
          <p:nvPr/>
        </p:nvSpPr>
        <p:spPr>
          <a:xfrm>
            <a:off x="792407" y="5328452"/>
            <a:ext cx="3695369" cy="20878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10"/>
              </a:lnSpc>
            </a:pPr>
            <a:r>
              <a:rPr lang="ru-RU" sz="16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Надежда </a:t>
            </a: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Осиповна, урожденная Ганнибал, была внучкой Абрама Петровича Ганнибала, известного «арапа Петра Великого». </a:t>
            </a:r>
          </a:p>
          <a:p>
            <a:pPr>
              <a:lnSpc>
                <a:spcPts val="2310"/>
              </a:lnSpc>
            </a:pP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Она обладала тонким художественным вкусом и привила сыну любовь к искусству и культуре.</a:t>
            </a:r>
          </a:p>
        </p:txBody>
      </p:sp>
      <p:sp>
        <p:nvSpPr>
          <p:cNvPr id="9" name="Text 7"/>
          <p:cNvSpPr/>
          <p:nvPr/>
        </p:nvSpPr>
        <p:spPr>
          <a:xfrm>
            <a:off x="10672726" y="2133281"/>
            <a:ext cx="2877459" cy="4296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>
              <a:lnSpc>
                <a:spcPts val="2256"/>
              </a:lnSpc>
            </a:pPr>
            <a:r>
              <a:rPr lang="ru-RU" sz="1804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Влияние родителей</a:t>
            </a:r>
            <a:endParaRPr lang="en-US" sz="1804" dirty="0"/>
          </a:p>
        </p:txBody>
      </p:sp>
      <p:sp>
        <p:nvSpPr>
          <p:cNvPr id="10" name="Text 8"/>
          <p:cNvSpPr/>
          <p:nvPr/>
        </p:nvSpPr>
        <p:spPr>
          <a:xfrm>
            <a:off x="10472294" y="2559177"/>
            <a:ext cx="3156095" cy="21093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>
              <a:lnSpc>
                <a:spcPts val="2310"/>
              </a:lnSpc>
            </a:pP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Атмосфера в доме Пушкиных, где ценились образованность, творчество и духовность,</a:t>
            </a:r>
          </a:p>
          <a:p>
            <a:pPr algn="r">
              <a:lnSpc>
                <a:spcPts val="2310"/>
              </a:lnSpc>
            </a:pP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во многом определила становление личности поэта </a:t>
            </a:r>
            <a:r>
              <a:rPr lang="ru-RU" sz="16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и </a:t>
            </a: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стала </a:t>
            </a:r>
            <a:r>
              <a:rPr lang="ru-RU" sz="16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источником </a:t>
            </a: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вдохновения для его произведений</a:t>
            </a:r>
            <a:r>
              <a:rPr lang="en-US" sz="16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0611612" y="4890786"/>
            <a:ext cx="2999685" cy="2995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>
              <a:lnSpc>
                <a:spcPts val="2256"/>
              </a:lnSpc>
            </a:pPr>
            <a:r>
              <a:rPr lang="ru-RU" sz="1804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Семейные традиции</a:t>
            </a:r>
            <a:endParaRPr lang="en-US" sz="1804" dirty="0"/>
          </a:p>
        </p:txBody>
      </p:sp>
      <p:sp>
        <p:nvSpPr>
          <p:cNvPr id="12" name="Text 10"/>
          <p:cNvSpPr/>
          <p:nvPr/>
        </p:nvSpPr>
        <p:spPr>
          <a:xfrm>
            <a:off x="10380004" y="5201592"/>
            <a:ext cx="3340675" cy="26135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>
              <a:lnSpc>
                <a:spcPts val="2310"/>
              </a:lnSpc>
            </a:pP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Род Пушкиных имел давние культурные традиции, которые были переданы и поэту. </a:t>
            </a:r>
            <a:endParaRPr lang="en-US" sz="1600" dirty="0" smtClean="0">
              <a:solidFill>
                <a:srgbClr val="4A4A4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algn="r">
              <a:lnSpc>
                <a:spcPts val="2310"/>
              </a:lnSpc>
            </a:pPr>
            <a:r>
              <a:rPr lang="ru-RU" sz="16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Это способствовало</a:t>
            </a:r>
            <a:r>
              <a:rPr lang="en-US" sz="16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ru-RU" sz="16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формированию</a:t>
            </a: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ru-RU" sz="16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его</a:t>
            </a:r>
            <a:r>
              <a:rPr lang="en-US" sz="16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ru-RU" sz="16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гуманистических</a:t>
            </a:r>
            <a:endParaRPr lang="en-US" sz="1600" dirty="0" smtClean="0">
              <a:solidFill>
                <a:srgbClr val="4A4A4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algn="r">
              <a:lnSpc>
                <a:spcPts val="2310"/>
              </a:lnSpc>
            </a:pPr>
            <a:r>
              <a:rPr lang="ru-RU" sz="16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взглядов</a:t>
            </a:r>
            <a:r>
              <a:rPr lang="en-US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30870" r="4116" b="30871"/>
          <a:stretch/>
        </p:blipFill>
        <p:spPr bwMode="auto">
          <a:xfrm>
            <a:off x="4487777" y="2348129"/>
            <a:ext cx="5799938" cy="435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582576" y="466929"/>
            <a:ext cx="13465245" cy="7295740"/>
          </a:xfrm>
          <a:prstGeom prst="rect">
            <a:avLst/>
          </a:prstGeom>
          <a:solidFill>
            <a:srgbClr val="EFECE6"/>
          </a:solidFill>
          <a:ln/>
        </p:spPr>
      </p:sp>
      <p:sp>
        <p:nvSpPr>
          <p:cNvPr id="4" name="Text 2"/>
          <p:cNvSpPr/>
          <p:nvPr/>
        </p:nvSpPr>
        <p:spPr>
          <a:xfrm>
            <a:off x="846502" y="725938"/>
            <a:ext cx="5554298" cy="21972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5468"/>
              </a:lnSpc>
            </a:pPr>
            <a:r>
              <a:rPr lang="ru-RU" sz="44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Отношения поэта с родителями и их роль в его жизни</a:t>
            </a:r>
            <a:endParaRPr lang="en-US" sz="4400" dirty="0"/>
          </a:p>
        </p:txBody>
      </p:sp>
      <p:sp>
        <p:nvSpPr>
          <p:cNvPr id="5" name="Text 3"/>
          <p:cNvSpPr/>
          <p:nvPr/>
        </p:nvSpPr>
        <p:spPr>
          <a:xfrm>
            <a:off x="6880949" y="2471785"/>
            <a:ext cx="6334970" cy="10953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  <a:buSzPct val="100000"/>
            </a:pP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Александр </a:t>
            </a:r>
            <a:r>
              <a:rPr lang="ru-RU" sz="16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Сергеевич </a:t>
            </a: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 раннего детства был близок со своими родителями, воспитывающими его в атмосфере культуры </a:t>
            </a:r>
          </a:p>
          <a:p>
            <a:pPr>
              <a:lnSpc>
                <a:spcPts val="2799"/>
              </a:lnSpc>
              <a:buSzPct val="100000"/>
            </a:pP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и образованности.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6880949" y="3759398"/>
            <a:ext cx="614627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  <a:buSzPct val="100000"/>
            </a:pP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Сергей Львович, поощрял литературные увлечения сына </a:t>
            </a:r>
            <a:endParaRPr lang="ru-RU" sz="1600" dirty="0" smtClean="0">
              <a:solidFill>
                <a:srgbClr val="4A4A4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>
              <a:lnSpc>
                <a:spcPts val="2799"/>
              </a:lnSpc>
              <a:buSzPct val="100000"/>
            </a:pPr>
            <a:r>
              <a:rPr lang="ru-RU" sz="16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и </a:t>
            </a: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всячески </a:t>
            </a:r>
            <a:r>
              <a:rPr lang="ru-RU" sz="16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поддерживал </a:t>
            </a: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его творческие начинания.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6880948" y="4658743"/>
            <a:ext cx="603016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  <a:buSzPct val="100000"/>
            </a:pP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Надежда </a:t>
            </a:r>
            <a:r>
              <a:rPr lang="ru-RU" sz="16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Осиповна</a:t>
            </a: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, привила сыну тонкий художественный вкус и любовь к искусству, что нашло отражение </a:t>
            </a:r>
            <a:endParaRPr lang="ru-RU" sz="1600" dirty="0" smtClean="0">
              <a:solidFill>
                <a:srgbClr val="4A4A4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>
              <a:lnSpc>
                <a:spcPts val="2799"/>
              </a:lnSpc>
              <a:buSzPct val="100000"/>
            </a:pPr>
            <a:r>
              <a:rPr lang="ru-RU" sz="16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 </a:t>
            </a: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его произведениях.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909976" y="5382425"/>
            <a:ext cx="608821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>
              <a:lnSpc>
                <a:spcPts val="2799"/>
              </a:lnSpc>
              <a:buSzPct val="100000"/>
            </a:pP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6909977" y="5960881"/>
            <a:ext cx="6040580" cy="12467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  <a:buSzPct val="100000"/>
            </a:pP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Особую роль в </a:t>
            </a:r>
            <a:r>
              <a:rPr lang="ru-RU" sz="16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становлении </a:t>
            </a: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личности Пушкина сыграло унаследованное им от предков чувство собственного достоинства и верность семейным ценностям.</a:t>
            </a:r>
            <a:endParaRPr lang="en-US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7" r="20000" b="8420"/>
          <a:stretch/>
        </p:blipFill>
        <p:spPr bwMode="auto">
          <a:xfrm flipH="1">
            <a:off x="3695420" y="3182322"/>
            <a:ext cx="2705380" cy="366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1" r="24196"/>
          <a:stretch/>
        </p:blipFill>
        <p:spPr bwMode="auto">
          <a:xfrm flipH="1">
            <a:off x="1023546" y="3182321"/>
            <a:ext cx="2671874" cy="366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704461" y="565791"/>
            <a:ext cx="13221478" cy="7287208"/>
          </a:xfrm>
          <a:prstGeom prst="rect">
            <a:avLst/>
          </a:prstGeom>
          <a:solidFill>
            <a:srgbClr val="EFECE6"/>
          </a:solidFill>
          <a:ln/>
        </p:spPr>
      </p:sp>
      <p:sp>
        <p:nvSpPr>
          <p:cNvPr id="4" name="Text 2"/>
          <p:cNvSpPr/>
          <p:nvPr/>
        </p:nvSpPr>
        <p:spPr>
          <a:xfrm>
            <a:off x="2495670" y="84169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4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Влияние семейных ценностей на гуманистические </a:t>
            </a:r>
            <a:r>
              <a:rPr lang="ru-RU" sz="4400" b="1" dirty="0" smtClean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идеи поэта</a:t>
            </a:r>
            <a:endParaRPr lang="en-US" sz="4400" dirty="0"/>
          </a:p>
        </p:txBody>
      </p:sp>
      <p:sp>
        <p:nvSpPr>
          <p:cNvPr id="5" name="Shape 3"/>
          <p:cNvSpPr/>
          <p:nvPr/>
        </p:nvSpPr>
        <p:spPr>
          <a:xfrm>
            <a:off x="2037993" y="276415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1DBD0"/>
          </a:solidFill>
          <a:ln/>
        </p:spPr>
      </p:sp>
      <p:sp>
        <p:nvSpPr>
          <p:cNvPr id="6" name="Text 4"/>
          <p:cNvSpPr/>
          <p:nvPr/>
        </p:nvSpPr>
        <p:spPr>
          <a:xfrm>
            <a:off x="2191226" y="2805827"/>
            <a:ext cx="1933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2760107" y="2840474"/>
            <a:ext cx="317313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ru-RU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Уважение к личности</a:t>
            </a: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2760107" y="3320891"/>
            <a:ext cx="444400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ru-RU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Семейные традиции Пушкина, основанные на чувстве собственного </a:t>
            </a:r>
            <a:r>
              <a:rPr lang="ru-RU" sz="175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достоинства </a:t>
            </a:r>
            <a:r>
              <a:rPr lang="ru-RU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и нравственной ответственности, легли в основу его гуманистических воззрений.</a:t>
            </a:r>
          </a:p>
        </p:txBody>
      </p:sp>
      <p:sp>
        <p:nvSpPr>
          <p:cNvPr id="9" name="Shape 7"/>
          <p:cNvSpPr/>
          <p:nvPr/>
        </p:nvSpPr>
        <p:spPr>
          <a:xfrm>
            <a:off x="7426285" y="276415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1DBD0"/>
          </a:solidFill>
          <a:ln/>
        </p:spPr>
      </p:sp>
      <p:sp>
        <p:nvSpPr>
          <p:cNvPr id="10" name="Text 8"/>
          <p:cNvSpPr/>
          <p:nvPr/>
        </p:nvSpPr>
        <p:spPr>
          <a:xfrm>
            <a:off x="7579519" y="2805827"/>
            <a:ext cx="1933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8148399" y="2840474"/>
            <a:ext cx="442043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ru-RU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Оценка человеческих качеств</a:t>
            </a: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8148399" y="3320891"/>
            <a:ext cx="444400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ru-RU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Пушкин отвергал предрассудки </a:t>
            </a:r>
          </a:p>
          <a:p>
            <a:pPr>
              <a:lnSpc>
                <a:spcPts val="2799"/>
              </a:lnSpc>
            </a:pPr>
            <a:r>
              <a:rPr lang="ru-RU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и сословные предубеждения, утверждая, что человека следует ценить не по происхождению, а по его личным качествам.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2037993" y="5493663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1DBD0"/>
          </a:solidFill>
          <a:ln/>
        </p:spPr>
      </p:sp>
      <p:sp>
        <p:nvSpPr>
          <p:cNvPr id="14" name="Text 12"/>
          <p:cNvSpPr/>
          <p:nvPr/>
        </p:nvSpPr>
        <p:spPr>
          <a:xfrm>
            <a:off x="2191226" y="5535335"/>
            <a:ext cx="1933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2760107" y="5569982"/>
            <a:ext cx="322040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ru-RU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Защита прав и свобод</a:t>
            </a: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2760107" y="6050399"/>
            <a:ext cx="444400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ru-RU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Гуманизм Пушкина проявлялся в его стремлении к справедливости, защите прав личности и осуждении любых форм угнетения и насилия.</a:t>
            </a:r>
            <a:endParaRPr lang="en-US" sz="1750" dirty="0"/>
          </a:p>
        </p:txBody>
      </p:sp>
      <p:sp>
        <p:nvSpPr>
          <p:cNvPr id="17" name="Shape 15"/>
          <p:cNvSpPr/>
          <p:nvPr/>
        </p:nvSpPr>
        <p:spPr>
          <a:xfrm>
            <a:off x="7426285" y="5493663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1DBD0"/>
          </a:solidFill>
          <a:ln/>
        </p:spPr>
      </p:sp>
      <p:sp>
        <p:nvSpPr>
          <p:cNvPr id="18" name="Text 16"/>
          <p:cNvSpPr/>
          <p:nvPr/>
        </p:nvSpPr>
        <p:spPr>
          <a:xfrm>
            <a:off x="7579519" y="5535335"/>
            <a:ext cx="1933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148399" y="556998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ru-RU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Вера в человека</a:t>
            </a: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8148399" y="6050399"/>
            <a:ext cx="444400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ru-RU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Пушкин верил в безграничные возможности человека, в его способность к духовному росту </a:t>
            </a:r>
            <a:endParaRPr lang="ru-RU" sz="1750" dirty="0" smtClean="0">
              <a:solidFill>
                <a:srgbClr val="4A4A4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>
              <a:lnSpc>
                <a:spcPts val="2799"/>
              </a:lnSpc>
            </a:pPr>
            <a:r>
              <a:rPr lang="ru-RU" sz="175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и </a:t>
            </a:r>
            <a:r>
              <a:rPr lang="ru-RU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нравственному совершенствованию.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609599" y="346364"/>
            <a:ext cx="13314947" cy="7315200"/>
          </a:xfrm>
          <a:prstGeom prst="rect">
            <a:avLst/>
          </a:prstGeom>
          <a:solidFill>
            <a:srgbClr val="EFECE6"/>
          </a:solidFill>
          <a:ln/>
        </p:spPr>
      </p:sp>
      <p:sp>
        <p:nvSpPr>
          <p:cNvPr id="5" name="Text 2"/>
          <p:cNvSpPr/>
          <p:nvPr/>
        </p:nvSpPr>
        <p:spPr>
          <a:xfrm>
            <a:off x="1170074" y="938769"/>
            <a:ext cx="74776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5468"/>
              </a:lnSpc>
            </a:pPr>
            <a:r>
              <a:rPr lang="ru-RU" sz="44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Семейные традиции и ценности, отраженные в творчестве поэта</a:t>
            </a:r>
            <a:endParaRPr lang="en-US" sz="4400" dirty="0"/>
          </a:p>
        </p:txBody>
      </p:sp>
      <p:sp>
        <p:nvSpPr>
          <p:cNvPr id="6" name="Text 3"/>
          <p:cNvSpPr/>
          <p:nvPr/>
        </p:nvSpPr>
        <p:spPr>
          <a:xfrm>
            <a:off x="1312937" y="3423108"/>
            <a:ext cx="6806863" cy="351416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Семейные </a:t>
            </a:r>
            <a:r>
              <a:rPr lang="ru-RU" sz="16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традиции </a:t>
            </a: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и ценности Александра Сергеевича Пушкина нашли свое отражение в его богатом творческом наследии. Тема любви, брака и воспитания детей красной нитью проходит через многие его труды, от лирики до романов и драм</a:t>
            </a:r>
            <a:r>
              <a:rPr lang="ru-RU" sz="16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</a:p>
          <a:p>
            <a:pPr>
              <a:lnSpc>
                <a:spcPts val="2799"/>
              </a:lnSpc>
            </a:pPr>
            <a:endParaRPr lang="en-US" sz="1600" dirty="0" smtClean="0">
              <a:solidFill>
                <a:srgbClr val="4A4A4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>
              <a:lnSpc>
                <a:spcPts val="2799"/>
              </a:lnSpc>
            </a:pPr>
            <a:r>
              <a:rPr lang="ru-RU" sz="16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 </a:t>
            </a: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своих произведениях "К няне", "Евгений Онегин", "Капитанская дочка" и других работах, Пушкин с нежностью и уважением повествует о роли семьи, родственных уз и домашнего очага </a:t>
            </a:r>
            <a:endParaRPr lang="ru-RU" sz="1600" dirty="0" smtClean="0">
              <a:solidFill>
                <a:srgbClr val="4A4A4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>
              <a:lnSpc>
                <a:spcPts val="2799"/>
              </a:lnSpc>
            </a:pPr>
            <a:r>
              <a:rPr lang="ru-RU" sz="16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 </a:t>
            </a: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судьбе человека.</a:t>
            </a:r>
          </a:p>
          <a:p>
            <a:pPr marL="0" indent="0">
              <a:lnSpc>
                <a:spcPts val="2799"/>
              </a:lnSpc>
              <a:buNone/>
            </a:pPr>
            <a:endParaRPr lang="en-US" sz="1600" dirty="0" smtClean="0">
              <a:solidFill>
                <a:srgbClr val="4A4A4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951" y="1098009"/>
            <a:ext cx="3971059" cy="563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554182" y="286789"/>
            <a:ext cx="13522035" cy="7656022"/>
          </a:xfrm>
          <a:prstGeom prst="rect">
            <a:avLst/>
          </a:prstGeom>
          <a:solidFill>
            <a:srgbClr val="EFECE6"/>
          </a:solidFill>
          <a:ln/>
        </p:spPr>
      </p:sp>
      <p:sp>
        <p:nvSpPr>
          <p:cNvPr id="4" name="Text 2"/>
          <p:cNvSpPr/>
          <p:nvPr/>
        </p:nvSpPr>
        <p:spPr>
          <a:xfrm>
            <a:off x="2100739" y="605076"/>
            <a:ext cx="10428923" cy="13720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02"/>
              </a:lnSpc>
              <a:buNone/>
            </a:pPr>
            <a:endParaRPr lang="en-US" sz="4322" dirty="0"/>
          </a:p>
        </p:txBody>
      </p:sp>
      <p:sp>
        <p:nvSpPr>
          <p:cNvPr id="5" name="Shape 3"/>
          <p:cNvSpPr/>
          <p:nvPr/>
        </p:nvSpPr>
        <p:spPr>
          <a:xfrm>
            <a:off x="947371" y="1147053"/>
            <a:ext cx="5597055" cy="2960717"/>
          </a:xfrm>
          <a:prstGeom prst="roundRect">
            <a:avLst>
              <a:gd name="adj" fmla="val 4934"/>
            </a:avLst>
          </a:prstGeom>
          <a:solidFill>
            <a:srgbClr val="E1DBD0"/>
          </a:solidFill>
          <a:ln/>
        </p:spPr>
      </p:sp>
      <p:sp>
        <p:nvSpPr>
          <p:cNvPr id="6" name="Text 4"/>
          <p:cNvSpPr/>
          <p:nvPr/>
        </p:nvSpPr>
        <p:spPr>
          <a:xfrm>
            <a:off x="1519062" y="1502546"/>
            <a:ext cx="2744391" cy="3430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01"/>
              </a:lnSpc>
            </a:pPr>
            <a:r>
              <a:rPr lang="ru-RU" sz="24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«Евгений Онегин»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1464924" y="1978949"/>
            <a:ext cx="4928033" cy="17749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66"/>
              </a:lnSpc>
            </a:pPr>
            <a:r>
              <a:rPr lang="ru-RU" sz="20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 романе в стихах Пушкин раскрывает сложные отношения между членами семьи Лариных, демонстрируя важность семейных уз и традиций </a:t>
            </a:r>
          </a:p>
          <a:p>
            <a:pPr>
              <a:lnSpc>
                <a:spcPts val="2766"/>
              </a:lnSpc>
            </a:pPr>
            <a:r>
              <a:rPr lang="ru-RU" sz="20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 жизни человека.</a:t>
            </a:r>
            <a:endParaRPr lang="en-US" sz="2000" dirty="0"/>
          </a:p>
        </p:txBody>
      </p:sp>
      <p:sp>
        <p:nvSpPr>
          <p:cNvPr id="8" name="Shape 6"/>
          <p:cNvSpPr/>
          <p:nvPr/>
        </p:nvSpPr>
        <p:spPr>
          <a:xfrm>
            <a:off x="1768055" y="4493111"/>
            <a:ext cx="5597057" cy="2943854"/>
          </a:xfrm>
          <a:prstGeom prst="roundRect">
            <a:avLst>
              <a:gd name="adj" fmla="val 4934"/>
            </a:avLst>
          </a:prstGeom>
          <a:solidFill>
            <a:srgbClr val="E1DBD0"/>
          </a:solidFill>
          <a:ln/>
        </p:spPr>
      </p:sp>
      <p:sp>
        <p:nvSpPr>
          <p:cNvPr id="11" name="Shape 9"/>
          <p:cNvSpPr/>
          <p:nvPr/>
        </p:nvSpPr>
        <p:spPr>
          <a:xfrm>
            <a:off x="6932607" y="1147053"/>
            <a:ext cx="5597055" cy="2960717"/>
          </a:xfrm>
          <a:prstGeom prst="roundRect">
            <a:avLst>
              <a:gd name="adj" fmla="val 5681"/>
            </a:avLst>
          </a:prstGeom>
          <a:solidFill>
            <a:srgbClr val="E1DBD0"/>
          </a:solidFill>
          <a:ln/>
        </p:spPr>
      </p:sp>
      <p:sp>
        <p:nvSpPr>
          <p:cNvPr id="12" name="Text 10"/>
          <p:cNvSpPr/>
          <p:nvPr/>
        </p:nvSpPr>
        <p:spPr>
          <a:xfrm>
            <a:off x="1914402" y="4824793"/>
            <a:ext cx="4029075" cy="3430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01"/>
              </a:lnSpc>
            </a:pPr>
            <a:r>
              <a:rPr lang="ru-RU" sz="24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Лирические стихотворения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1914056" y="5273929"/>
            <a:ext cx="4402440" cy="14049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66"/>
              </a:lnSpc>
            </a:pPr>
            <a:r>
              <a:rPr lang="ru-RU" sz="20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 ряде стихотворений, таких как </a:t>
            </a:r>
            <a:endParaRPr lang="ru-RU" sz="2000" dirty="0" smtClean="0">
              <a:solidFill>
                <a:srgbClr val="4A4A4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>
              <a:lnSpc>
                <a:spcPts val="2766"/>
              </a:lnSpc>
            </a:pPr>
            <a:r>
              <a:rPr lang="ru-RU" sz="20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«</a:t>
            </a:r>
            <a:r>
              <a:rPr lang="ru-RU" sz="20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К няне», «Зимний вечер», Пушкин воспевает семейный очаг, любовь </a:t>
            </a:r>
            <a:endParaRPr lang="ru-RU" sz="2000" dirty="0" smtClean="0">
              <a:solidFill>
                <a:srgbClr val="4A4A4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>
              <a:lnSpc>
                <a:spcPts val="2766"/>
              </a:lnSpc>
            </a:pPr>
            <a:r>
              <a:rPr lang="ru-RU" sz="20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к </a:t>
            </a:r>
            <a:r>
              <a:rPr lang="ru-RU" sz="20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близким и ценность домашнего уюта.</a:t>
            </a:r>
            <a:endParaRPr lang="en-US" sz="2000" dirty="0"/>
          </a:p>
        </p:txBody>
      </p:sp>
      <p:sp>
        <p:nvSpPr>
          <p:cNvPr id="14" name="Shape 12"/>
          <p:cNvSpPr/>
          <p:nvPr/>
        </p:nvSpPr>
        <p:spPr>
          <a:xfrm>
            <a:off x="7885563" y="4492160"/>
            <a:ext cx="5597055" cy="2943854"/>
          </a:xfrm>
          <a:prstGeom prst="roundRect">
            <a:avLst>
              <a:gd name="adj" fmla="val 5681"/>
            </a:avLst>
          </a:prstGeom>
          <a:solidFill>
            <a:srgbClr val="E1DBD0"/>
          </a:solidFill>
          <a:ln/>
        </p:spPr>
      </p:sp>
      <p:sp>
        <p:nvSpPr>
          <p:cNvPr id="15" name="Text 13"/>
          <p:cNvSpPr/>
          <p:nvPr/>
        </p:nvSpPr>
        <p:spPr>
          <a:xfrm>
            <a:off x="8189917" y="4790312"/>
            <a:ext cx="4453771" cy="3430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01"/>
              </a:lnSpc>
            </a:pPr>
            <a:r>
              <a:rPr lang="ru-RU" sz="24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Драматические произведения</a:t>
            </a:r>
            <a:endParaRPr lang="en-US" sz="2400" dirty="0"/>
          </a:p>
        </p:txBody>
      </p:sp>
      <p:sp>
        <p:nvSpPr>
          <p:cNvPr id="16" name="Text 14"/>
          <p:cNvSpPr/>
          <p:nvPr/>
        </p:nvSpPr>
        <p:spPr>
          <a:xfrm>
            <a:off x="8189918" y="5261618"/>
            <a:ext cx="4665583" cy="14049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66"/>
              </a:lnSpc>
            </a:pPr>
            <a:r>
              <a:rPr lang="ru-RU" sz="20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 трагедиях «Борис Годунов» </a:t>
            </a:r>
            <a:endParaRPr lang="ru-RU" sz="2000" dirty="0" smtClean="0">
              <a:solidFill>
                <a:srgbClr val="4A4A4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>
              <a:lnSpc>
                <a:spcPts val="2766"/>
              </a:lnSpc>
            </a:pPr>
            <a:r>
              <a:rPr lang="ru-RU" sz="20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и </a:t>
            </a:r>
            <a:r>
              <a:rPr lang="ru-RU" sz="20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«Моцарт и Сальери» Пушкин затрагивает темы семейной преемственности, отцовства </a:t>
            </a:r>
            <a:endParaRPr lang="ru-RU" sz="2000" dirty="0" smtClean="0">
              <a:solidFill>
                <a:srgbClr val="4A4A4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>
              <a:lnSpc>
                <a:spcPts val="2766"/>
              </a:lnSpc>
            </a:pPr>
            <a:r>
              <a:rPr lang="ru-RU" sz="20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и </a:t>
            </a:r>
            <a:r>
              <a:rPr lang="ru-RU" sz="20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братоубийственной вражды.</a:t>
            </a:r>
          </a:p>
        </p:txBody>
      </p:sp>
      <p:sp>
        <p:nvSpPr>
          <p:cNvPr id="10" name="Text 8"/>
          <p:cNvSpPr/>
          <p:nvPr/>
        </p:nvSpPr>
        <p:spPr>
          <a:xfrm>
            <a:off x="7315199" y="1966040"/>
            <a:ext cx="4981075" cy="18840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66"/>
              </a:lnSpc>
            </a:pPr>
            <a:r>
              <a:rPr lang="ru-RU" sz="20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 этой повести прослеживается история нескольких поколений семьи Гриневых, отображая взаимоотношения отцов </a:t>
            </a:r>
          </a:p>
          <a:p>
            <a:pPr>
              <a:lnSpc>
                <a:spcPts val="2766"/>
              </a:lnSpc>
            </a:pPr>
            <a:r>
              <a:rPr lang="ru-RU" sz="20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и детей, а также верность семейным принципам.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7315199" y="1479804"/>
            <a:ext cx="3051691" cy="3430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01"/>
              </a:lnSpc>
            </a:pPr>
            <a:r>
              <a:rPr lang="ru-RU" sz="24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«Капитанская </a:t>
            </a:r>
            <a:r>
              <a:rPr lang="ru-RU" sz="2400" b="1" dirty="0" smtClean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дочка</a:t>
            </a:r>
            <a:r>
              <a:rPr lang="ru-RU" sz="24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»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852054" y="665017"/>
            <a:ext cx="12926291" cy="6846233"/>
          </a:xfrm>
          <a:prstGeom prst="rect">
            <a:avLst/>
          </a:prstGeom>
          <a:solidFill>
            <a:srgbClr val="EFECE6"/>
          </a:solidFill>
          <a:ln/>
        </p:spPr>
      </p:sp>
      <p:sp>
        <p:nvSpPr>
          <p:cNvPr id="4" name="Text 2"/>
          <p:cNvSpPr/>
          <p:nvPr/>
        </p:nvSpPr>
        <p:spPr>
          <a:xfrm>
            <a:off x="1727833" y="849295"/>
            <a:ext cx="11555030" cy="11122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167"/>
              </a:lnSpc>
              <a:buNone/>
            </a:pPr>
            <a:r>
              <a:rPr lang="en-US" sz="44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Роль семьи в формировании личности и мировоззрения Пушкина</a:t>
            </a:r>
            <a:endParaRPr lang="en-US" sz="4400" dirty="0"/>
          </a:p>
        </p:txBody>
      </p:sp>
      <p:sp>
        <p:nvSpPr>
          <p:cNvPr id="6" name="Text 3"/>
          <p:cNvSpPr/>
          <p:nvPr/>
        </p:nvSpPr>
        <p:spPr>
          <a:xfrm>
            <a:off x="1280637" y="2937500"/>
            <a:ext cx="122753" cy="3386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7"/>
              </a:lnSpc>
              <a:buNone/>
            </a:pPr>
            <a:r>
              <a:rPr lang="en-US" sz="166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1</a:t>
            </a:r>
            <a:endParaRPr lang="en-US" sz="1667" dirty="0"/>
          </a:p>
        </p:txBody>
      </p:sp>
      <p:sp>
        <p:nvSpPr>
          <p:cNvPr id="7" name="Text 4"/>
          <p:cNvSpPr/>
          <p:nvPr/>
        </p:nvSpPr>
        <p:spPr>
          <a:xfrm>
            <a:off x="1414106" y="2503809"/>
            <a:ext cx="2406610" cy="2645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084"/>
              </a:lnSpc>
            </a:pPr>
            <a:r>
              <a:rPr lang="ru-RU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Опора и вдохновение</a:t>
            </a:r>
          </a:p>
        </p:txBody>
      </p:sp>
      <p:sp>
        <p:nvSpPr>
          <p:cNvPr id="11" name="Text 7"/>
          <p:cNvSpPr/>
          <p:nvPr/>
        </p:nvSpPr>
        <p:spPr>
          <a:xfrm>
            <a:off x="2208414" y="3923584"/>
            <a:ext cx="122753" cy="3386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7"/>
              </a:lnSpc>
              <a:buNone/>
            </a:pPr>
            <a:r>
              <a:rPr lang="en-US" sz="166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2</a:t>
            </a:r>
            <a:endParaRPr lang="en-US" sz="1667" dirty="0"/>
          </a:p>
        </p:txBody>
      </p:sp>
      <p:sp>
        <p:nvSpPr>
          <p:cNvPr id="12" name="Text 8"/>
          <p:cNvSpPr/>
          <p:nvPr/>
        </p:nvSpPr>
        <p:spPr>
          <a:xfrm>
            <a:off x="2461758" y="3852991"/>
            <a:ext cx="2393156" cy="2645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084"/>
              </a:lnSpc>
            </a:pPr>
            <a:r>
              <a:rPr lang="ru-RU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Культурное наследие</a:t>
            </a:r>
            <a:endParaRPr lang="en-US" dirty="0"/>
          </a:p>
        </p:txBody>
      </p:sp>
      <p:sp>
        <p:nvSpPr>
          <p:cNvPr id="13" name="Text 9"/>
          <p:cNvSpPr/>
          <p:nvPr/>
        </p:nvSpPr>
        <p:spPr>
          <a:xfrm>
            <a:off x="2461758" y="4277457"/>
            <a:ext cx="4621530" cy="5417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134"/>
              </a:lnSpc>
            </a:pP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Семейные традиции и ценности стали основой его гуманизма</a:t>
            </a:r>
          </a:p>
        </p:txBody>
      </p:sp>
      <p:sp>
        <p:nvSpPr>
          <p:cNvPr id="14" name="Shape 10"/>
          <p:cNvSpPr/>
          <p:nvPr/>
        </p:nvSpPr>
        <p:spPr>
          <a:xfrm>
            <a:off x="2461758" y="4932045"/>
            <a:ext cx="4621530" cy="16907"/>
          </a:xfrm>
          <a:prstGeom prst="rect">
            <a:avLst/>
          </a:prstGeom>
          <a:solidFill>
            <a:srgbClr val="CDCDCA"/>
          </a:solidFill>
          <a:ln/>
        </p:spPr>
      </p:sp>
      <p:sp>
        <p:nvSpPr>
          <p:cNvPr id="16" name="Text 11"/>
          <p:cNvSpPr/>
          <p:nvPr/>
        </p:nvSpPr>
        <p:spPr>
          <a:xfrm>
            <a:off x="2929243" y="5313502"/>
            <a:ext cx="122753" cy="3386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7"/>
              </a:lnSpc>
              <a:buNone/>
            </a:pPr>
            <a:r>
              <a:rPr lang="en-US" sz="166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3</a:t>
            </a:r>
            <a:endParaRPr lang="en-US" sz="1667" dirty="0"/>
          </a:p>
        </p:txBody>
      </p:sp>
      <p:sp>
        <p:nvSpPr>
          <p:cNvPr id="17" name="Text 12"/>
          <p:cNvSpPr/>
          <p:nvPr/>
        </p:nvSpPr>
        <p:spPr>
          <a:xfrm>
            <a:off x="3136303" y="5312254"/>
            <a:ext cx="2333982" cy="2645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084"/>
              </a:lnSpc>
            </a:pPr>
            <a:r>
              <a:rPr lang="ru-RU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Творческий импульс</a:t>
            </a:r>
            <a:endParaRPr lang="en-US" dirty="0"/>
          </a:p>
        </p:txBody>
      </p:sp>
      <p:sp>
        <p:nvSpPr>
          <p:cNvPr id="18" name="Text 13"/>
          <p:cNvSpPr/>
          <p:nvPr/>
        </p:nvSpPr>
        <p:spPr>
          <a:xfrm>
            <a:off x="3264051" y="5652116"/>
            <a:ext cx="4619990" cy="5417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134"/>
              </a:lnSpc>
            </a:pP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Образы родственников вдохновляли поэта на создание шедевров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410" y="2393003"/>
            <a:ext cx="5099232" cy="392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1454002" y="3610487"/>
            <a:ext cx="605134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366738" y="6291188"/>
            <a:ext cx="461999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9"/>
          <p:cNvSpPr/>
          <p:nvPr/>
        </p:nvSpPr>
        <p:spPr>
          <a:xfrm>
            <a:off x="1521115" y="2937500"/>
            <a:ext cx="4621530" cy="5417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134"/>
              </a:lnSpc>
            </a:pP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Семья давала Пушкину чувство уверенности и безопасности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955903" y="551687"/>
            <a:ext cx="12718474" cy="7126226"/>
          </a:xfrm>
          <a:prstGeom prst="rect">
            <a:avLst/>
          </a:prstGeom>
          <a:solidFill>
            <a:srgbClr val="EFECE6"/>
          </a:solidFill>
          <a:ln/>
        </p:spPr>
      </p:sp>
      <p:sp>
        <p:nvSpPr>
          <p:cNvPr id="4" name="Text 2"/>
          <p:cNvSpPr/>
          <p:nvPr/>
        </p:nvSpPr>
        <p:spPr>
          <a:xfrm>
            <a:off x="2563047" y="715447"/>
            <a:ext cx="9725858" cy="12794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5038"/>
              </a:lnSpc>
            </a:pPr>
            <a:r>
              <a:rPr lang="ru-RU" sz="44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Супруга Александра Сергеевича: Наталья Гончарова и их брак</a:t>
            </a:r>
            <a:endParaRPr lang="en-US" sz="4400" dirty="0"/>
          </a:p>
        </p:txBody>
      </p:sp>
      <p:sp>
        <p:nvSpPr>
          <p:cNvPr id="5" name="Text 3"/>
          <p:cNvSpPr/>
          <p:nvPr/>
        </p:nvSpPr>
        <p:spPr>
          <a:xfrm>
            <a:off x="2452211" y="2354223"/>
            <a:ext cx="3040023" cy="3199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519"/>
              </a:lnSpc>
            </a:pPr>
            <a:r>
              <a:rPr lang="ru-RU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Встреча и ухаживания</a:t>
            </a: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2452211" y="2878812"/>
            <a:ext cx="4613077" cy="16383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580"/>
              </a:lnSpc>
            </a:pP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Поэт впервые увидел юную Наталью Гончарову на </a:t>
            </a:r>
            <a:r>
              <a:rPr lang="ru-RU" sz="16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светском </a:t>
            </a: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рауте в Москве. Их роман развивался стремительно, несмотря на сложности, связанные с разностью их социального статуса.</a:t>
            </a:r>
          </a:p>
        </p:txBody>
      </p:sp>
      <p:sp>
        <p:nvSpPr>
          <p:cNvPr id="7" name="Text 5"/>
          <p:cNvSpPr/>
          <p:nvPr/>
        </p:nvSpPr>
        <p:spPr>
          <a:xfrm>
            <a:off x="2452211" y="4721781"/>
            <a:ext cx="2559368" cy="3199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519"/>
              </a:lnSpc>
            </a:pPr>
            <a:r>
              <a:rPr lang="ru-RU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Семейная жизнь</a:t>
            </a: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2452211" y="5246370"/>
            <a:ext cx="4613077" cy="16383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580"/>
              </a:lnSpc>
            </a:pPr>
            <a:r>
              <a:rPr lang="ru-RU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Брак между Пушкиным и Натальей Гончаровой был заключен в 1831 году. Их союз был полон страсти, но также омрачен ревностью и финансовыми трудностями, которые отражались на творчестве поэта.</a:t>
            </a:r>
            <a:endParaRPr lang="en-US" sz="160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494" y="2354223"/>
            <a:ext cx="4613077" cy="5056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885</Words>
  <Application>Microsoft Office PowerPoint</Application>
  <PresentationFormat>Произвольный</PresentationFormat>
  <Paragraphs>98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Бочкарева Диляра Рустемовна</cp:lastModifiedBy>
  <cp:revision>23</cp:revision>
  <dcterms:created xsi:type="dcterms:W3CDTF">2024-05-13T05:38:28Z</dcterms:created>
  <dcterms:modified xsi:type="dcterms:W3CDTF">2024-05-29T08:56:29Z</dcterms:modified>
</cp:coreProperties>
</file>