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0" r:id="rId2"/>
    <p:sldId id="382" r:id="rId3"/>
    <p:sldId id="369" r:id="rId4"/>
    <p:sldId id="385" r:id="rId5"/>
    <p:sldId id="386" r:id="rId6"/>
    <p:sldId id="376" r:id="rId7"/>
    <p:sldId id="384" r:id="rId8"/>
    <p:sldId id="381" r:id="rId9"/>
    <p:sldId id="387" r:id="rId10"/>
    <p:sldId id="388" r:id="rId11"/>
    <p:sldId id="374" r:id="rId12"/>
    <p:sldId id="389" r:id="rId13"/>
  </p:sldIdLst>
  <p:sldSz cx="9144000" cy="5143500" type="screen16x9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F503A"/>
    <a:srgbClr val="2E3192"/>
    <a:srgbClr val="990033"/>
    <a:srgbClr val="F1523C"/>
    <a:srgbClr val="ED1B24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43" autoAdjust="0"/>
    <p:restoredTop sz="94629" autoAdjust="0"/>
  </p:normalViewPr>
  <p:slideViewPr>
    <p:cSldViewPr>
      <p:cViewPr>
        <p:scale>
          <a:sx n="126" d="100"/>
          <a:sy n="126" d="100"/>
        </p:scale>
        <p:origin x="-235" y="1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7D79BBE-D9B9-4128-9488-5F88E453DD6F}" type="datetimeFigureOut">
              <a:rPr lang="ru-RU"/>
              <a:pPr>
                <a:defRPr/>
              </a:pPr>
              <a:t>13.10.2015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6336F09-67EE-46B0-AE5B-33AAA3CA6D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3547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C888997-D3F5-46CE-89AA-99200EF4FBDC}" type="datetimeFigureOut">
              <a:rPr lang="ru-RU"/>
              <a:pPr>
                <a:defRPr/>
              </a:pPr>
              <a:t>13.10.2015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BCD1300-0D1B-4F9B-A521-2B012E3ED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97564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325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C7BD55-2CFB-4989-9ED9-56EC9F28EC2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30A571-5671-4CA6-83A0-84A9E459CB45}" type="slidenum">
              <a:rPr lang="ru-RU" altLang="ru-RU" sz="1200">
                <a:latin typeface="Calibri" pitchFamily="34" charset="0"/>
              </a:rPr>
              <a:pPr algn="r"/>
              <a:t>10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16388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B33E165-F2C2-44B3-AEB5-92DAC8388FF5}" type="slidenum">
              <a:rPr lang="ru-RU" altLang="ru-RU" sz="1200">
                <a:latin typeface="Calibri" pitchFamily="34" charset="0"/>
              </a:rPr>
              <a:pPr algn="r"/>
              <a:t>11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30A571-5671-4CA6-83A0-84A9E459CB45}" type="slidenum">
              <a:rPr lang="ru-RU" altLang="ru-RU" sz="1200">
                <a:latin typeface="Calibri" pitchFamily="34" charset="0"/>
              </a:rPr>
              <a:pPr algn="r"/>
              <a:t>12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30A571-5671-4CA6-83A0-84A9E459CB45}" type="slidenum">
              <a:rPr lang="ru-RU" altLang="ru-RU" sz="1200">
                <a:latin typeface="Calibri" pitchFamily="34" charset="0"/>
              </a:rPr>
              <a:pPr algn="r"/>
              <a:t>2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4340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E938640-D807-4C80-84A4-413239939600}" type="slidenum">
              <a:rPr lang="ru-RU" altLang="ru-RU" sz="1200">
                <a:latin typeface="Calibri" pitchFamily="34" charset="0"/>
              </a:rPr>
              <a:pPr algn="r"/>
              <a:t>3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30A571-5671-4CA6-83A0-84A9E459CB45}" type="slidenum">
              <a:rPr lang="ru-RU" altLang="ru-RU" sz="1200">
                <a:latin typeface="Calibri" pitchFamily="34" charset="0"/>
              </a:rPr>
              <a:pPr algn="r"/>
              <a:t>4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30A571-5671-4CA6-83A0-84A9E459CB45}" type="slidenum">
              <a:rPr lang="ru-RU" altLang="ru-RU" sz="1200">
                <a:latin typeface="Calibri" pitchFamily="34" charset="0"/>
              </a:rPr>
              <a:pPr algn="r"/>
              <a:t>5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30A571-5671-4CA6-83A0-84A9E459CB45}" type="slidenum">
              <a:rPr lang="ru-RU" altLang="ru-RU" sz="1200">
                <a:latin typeface="Calibri" pitchFamily="34" charset="0"/>
              </a:rPr>
              <a:pPr algn="r"/>
              <a:t>6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30A571-5671-4CA6-83A0-84A9E459CB45}" type="slidenum">
              <a:rPr lang="ru-RU" altLang="ru-RU" sz="1200">
                <a:latin typeface="Calibri" pitchFamily="34" charset="0"/>
              </a:rPr>
              <a:pPr algn="r"/>
              <a:t>7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30A571-5671-4CA6-83A0-84A9E459CB45}" type="slidenum">
              <a:rPr lang="ru-RU" altLang="ru-RU" sz="1200">
                <a:latin typeface="Calibri" pitchFamily="34" charset="0"/>
              </a:rPr>
              <a:pPr algn="r"/>
              <a:t>8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30A571-5671-4CA6-83A0-84A9E459CB45}" type="slidenum">
              <a:rPr lang="ru-RU" altLang="ru-RU" sz="1200">
                <a:latin typeface="Calibri" pitchFamily="34" charset="0"/>
              </a:rPr>
              <a:pPr algn="r"/>
              <a:t>9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9E372-058D-4C62-870C-9FEE8E83D8FB}" type="datetimeFigureOut">
              <a:rPr lang="ru-RU"/>
              <a:pPr>
                <a:defRPr/>
              </a:pPr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140A2-E9EC-45D8-9F8E-461970AF8C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9D6E9-3ED8-4AE4-B952-998B53537A1C}" type="datetimeFigureOut">
              <a:rPr lang="ru-RU"/>
              <a:pPr>
                <a:defRPr/>
              </a:pPr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AF725-A9DC-412D-9331-D48EB32A47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8E0C3-8ADB-4026-8B4E-14F66F405B53}" type="datetimeFigureOut">
              <a:rPr lang="ru-RU"/>
              <a:pPr>
                <a:defRPr/>
              </a:pPr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56814-E787-4AD0-90B3-049901F755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6112C-7959-49DC-AD70-7A54C23F4876}" type="datetimeFigureOut">
              <a:rPr lang="ru-RU"/>
              <a:pPr>
                <a:defRPr/>
              </a:pPr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22455-BD47-46B9-A9B0-CB947A4BA9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6AB79-5C82-423E-B29A-2BB6443D2908}" type="datetimeFigureOut">
              <a:rPr lang="ru-RU"/>
              <a:pPr>
                <a:defRPr/>
              </a:pPr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B2727-5717-405C-8F82-4918D75351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186F4-5530-4469-B393-9C967C9C1CE6}" type="datetimeFigureOut">
              <a:rPr lang="ru-RU"/>
              <a:pPr>
                <a:defRPr/>
              </a:pPr>
              <a:t>13.10.2015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B9246-3204-4DF1-A3AB-50B1815D6C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97F7C-CB10-4D86-AF93-FF50AE6FD93F}" type="datetimeFigureOut">
              <a:rPr lang="ru-RU"/>
              <a:pPr>
                <a:defRPr/>
              </a:pPr>
              <a:t>13.10.2015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5F984-3BA1-46AE-8840-4612DBCF8E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AEA14-DAB1-4970-89B4-38B0F3D3F90B}" type="datetimeFigureOut">
              <a:rPr lang="ru-RU"/>
              <a:pPr>
                <a:defRPr/>
              </a:pPr>
              <a:t>13.10.2015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F2EF5-B684-4E32-A21E-CAB4FFCEA6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1FFD0-EFCB-49E2-91A0-98AC67061EEC}" type="datetimeFigureOut">
              <a:rPr lang="ru-RU"/>
              <a:pPr>
                <a:defRPr/>
              </a:pPr>
              <a:t>13.10.2015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1438B-874B-4A90-AB1D-A13E5A158A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55616-2111-4D47-B9EA-8A849D4D1DC8}" type="datetimeFigureOut">
              <a:rPr lang="ru-RU"/>
              <a:pPr>
                <a:defRPr/>
              </a:pPr>
              <a:t>13.10.2015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1395B-58D2-42DA-A2D0-F45048D1F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611F9-DE61-40DE-9FE8-F994DC8EA4E8}" type="datetimeFigureOut">
              <a:rPr lang="ru-RU"/>
              <a:pPr>
                <a:defRPr/>
              </a:pPr>
              <a:t>13.10.2015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38ED-06D0-4B3B-B8DD-0940E202DA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33A25D-E5DA-4571-93FE-7FD9BE7BA845}" type="datetimeFigureOut">
              <a:rPr lang="ru-RU"/>
              <a:pPr>
                <a:defRPr/>
              </a:pPr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FD045F-1876-4678-AC54-9A97444421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 bwMode="auto">
          <a:xfrm>
            <a:off x="368926" y="1563638"/>
            <a:ext cx="8369300" cy="2736304"/>
          </a:xfrm>
          <a:prstGeom prst="rect">
            <a:avLst/>
          </a:prstGeom>
          <a:solidFill>
            <a:schemeClr val="accent1">
              <a:lumMod val="20000"/>
              <a:lumOff val="80000"/>
              <a:alpha val="51000"/>
            </a:schemeClr>
          </a:solidFill>
          <a:ln>
            <a:noFill/>
          </a:ln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mbri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mbri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mbri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mbri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anose="02020603050405020304" pitchFamily="18" charset="0"/>
              </a:rPr>
              <a:t>ПАМЯТКА </a:t>
            </a:r>
          </a:p>
          <a:p>
            <a:pPr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anose="02020603050405020304" pitchFamily="18" charset="0"/>
              </a:rPr>
              <a:t>по недопущению поведения, которое может восприниматься окружающими как обещание дачи взятки или предложение дачи взятки либо как согласие принять взятку или как просьба о даче взятки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Cambria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2" name="Подзаголовок 4"/>
          <p:cNvSpPr txBox="1">
            <a:spLocks/>
          </p:cNvSpPr>
          <p:nvPr/>
        </p:nvSpPr>
        <p:spPr bwMode="auto">
          <a:xfrm>
            <a:off x="758825" y="331788"/>
            <a:ext cx="71262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alt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70812" y="123478"/>
            <a:ext cx="7632700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b="1" i="1" u="sng" dirty="0" smtClean="0">
                <a:solidFill>
                  <a:srgbClr val="2E3192"/>
                </a:solidFill>
                <a:latin typeface="Cambria" pitchFamily="18" charset="0"/>
              </a:rPr>
              <a:t>ДЕЙСТВИЯ ГРАЖДАНСКОГО СЛУЖАЩЕГО РОСОБРНАДЗОРА, КОТОРЫЕ МОГУТ БЫТЬ ВОСПРИНЯТЫ ОКРУЖАЮЩИМИ КАК СОГЛАСИЕ ПРИНЯТЬ ВЗЯТКУ ИЛИ ПРОСЬБА (НАМЕК) О ДАЧЕ ВЗЯТКИ: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973138" y="1635646"/>
            <a:ext cx="7919341" cy="2554545"/>
          </a:xfrm>
          <a:prstGeom prst="rect">
            <a:avLst/>
          </a:prstGeom>
          <a:solidFill>
            <a:schemeClr val="accent1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kern="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регулярное получение подарков; 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kern="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посещение ресторанов совместно с представителями организации, которая  извлекла, извлекает или может извлечь выгоду из решений или действий (бездействия) гражданского служащего Рособрнадзора; 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kern="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пользование услугами конкретной организации в рамках исполнения государственного контракта;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kern="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 предлагает оказание услуг физическим и юридическим лицам, выходя за пределы прямых должностных обязанностей;</a:t>
            </a:r>
            <a:endParaRPr lang="ru-RU" sz="1600" b="1" kern="100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kern="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отдает предпочтительное  отношение отдельным физическим и юридическим лицам</a:t>
            </a:r>
          </a:p>
        </p:txBody>
      </p:sp>
      <p:pic>
        <p:nvPicPr>
          <p:cNvPr id="4108" name="Picture 11" descr="C:\Users\tatverin\Desktop\Ws5X3ytwrR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732" y="1635646"/>
            <a:ext cx="683568" cy="2547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1195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8" name="Подзаголовок 4"/>
          <p:cNvSpPr txBox="1">
            <a:spLocks/>
          </p:cNvSpPr>
          <p:nvPr/>
        </p:nvSpPr>
        <p:spPr bwMode="auto">
          <a:xfrm>
            <a:off x="1461491" y="51471"/>
            <a:ext cx="7126288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ru-RU" altLang="ru-RU" sz="3200" b="1" dirty="0" smtClean="0">
                <a:solidFill>
                  <a:srgbClr val="FF0000"/>
                </a:solidFill>
                <a:latin typeface="Cambria" panose="02040503050406030204" pitchFamily="18" charset="0"/>
                <a:cs typeface="Tahoma" pitchFamily="34" charset="0"/>
              </a:rPr>
              <a:t>ПОМНИТЕ!</a:t>
            </a:r>
            <a:endParaRPr lang="ru-RU" altLang="ru-RU" sz="3200" b="1" dirty="0">
              <a:solidFill>
                <a:srgbClr val="FF0000"/>
              </a:solidFill>
              <a:latin typeface="Cambria" panose="02040503050406030204" pitchFamily="18" charset="0"/>
              <a:cs typeface="Tahoma" pitchFamily="34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1461492" y="987574"/>
            <a:ext cx="7574558" cy="3539430"/>
          </a:xfrm>
          <a:prstGeom prst="rect">
            <a:avLst/>
          </a:prstGeom>
          <a:solidFill>
            <a:schemeClr val="accent1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anose="02020603050405020304" pitchFamily="18" charset="0"/>
              </a:rPr>
              <a:t>поведение, которое может восприниматься окружающими как обещание дачи взятки или предложение дачи взятки либо как согласие принять взятку или как просьба о даче взятки, </a:t>
            </a:r>
            <a:r>
              <a:rPr lang="ru-RU" sz="1600" b="1" u="sng" dirty="0" smtClean="0">
                <a:solidFill>
                  <a:srgbClr val="EF503A"/>
                </a:solidFill>
                <a:latin typeface="Cambria" pitchFamily="18" charset="0"/>
                <a:cs typeface="Times New Roman" panose="02020603050405020304" pitchFamily="18" charset="0"/>
              </a:rPr>
              <a:t>является неприемлемым для гражданских служащих </a:t>
            </a:r>
            <a:r>
              <a:rPr lang="ru-RU" sz="1600" b="1" u="sng" dirty="0" err="1" smtClean="0">
                <a:solidFill>
                  <a:srgbClr val="EF503A"/>
                </a:solidFill>
                <a:latin typeface="Cambria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1600" b="1" dirty="0" smtClean="0">
                <a:solidFill>
                  <a:srgbClr val="EF503A"/>
                </a:solidFill>
                <a:latin typeface="Cambria" pitchFamily="18" charset="0"/>
                <a:cs typeface="Times New Roman" panose="02020603050405020304" pitchFamily="18" charset="0"/>
              </a:rPr>
              <a:t>,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anose="02020603050405020304" pitchFamily="18" charset="0"/>
              </a:rPr>
              <a:t> поскольку заставляет усомниться в его объективности и добросовестности, наносит ущерб репутации системы государственного управления в целом</a:t>
            </a:r>
          </a:p>
          <a:p>
            <a:pPr algn="just">
              <a:defRPr/>
            </a:pPr>
            <a:endParaRPr lang="ru-RU" sz="1600" b="1" i="1" dirty="0" smtClean="0">
              <a:solidFill>
                <a:schemeClr val="tx2">
                  <a:lumMod val="75000"/>
                </a:schemeClr>
              </a:solidFill>
              <a:latin typeface="Cambria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anose="02020603050405020304" pitchFamily="18" charset="0"/>
              </a:rPr>
              <a:t>гражданским служащим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anose="02020603050405020304" pitchFamily="18" charset="0"/>
              </a:rPr>
              <a:t> следует уделять внимание манере своего общения с коллегами, представителями организаций, гражданами и, в частности воздерживаться от поведения, которое может восприниматься окружающими как обещание или предложение дачи взятки либо как согласие принять взятку или как просьба о даче взятки </a:t>
            </a:r>
          </a:p>
        </p:txBody>
      </p:sp>
      <p:pic>
        <p:nvPicPr>
          <p:cNvPr id="11" name="Picture 11" descr="C:\Users\tatverin\Desktop\Ws5X3ytwrR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4318" y="1419623"/>
            <a:ext cx="827247" cy="310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601788" y="123478"/>
            <a:ext cx="7582619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b="1" i="1" u="sng" dirty="0" smtClean="0">
                <a:solidFill>
                  <a:srgbClr val="2E3192"/>
                </a:solidFill>
                <a:latin typeface="Cambria" pitchFamily="18" charset="0"/>
              </a:rPr>
              <a:t>УВЕДОМЛЕНИЕ О ВСЕХ СИТУАЦИЯХ СКЛОНЕНИЯ К КОРРУПЦИОННЫМ ПРАВОНАРУШЕНИЯМ</a:t>
            </a:r>
            <a:r>
              <a:rPr lang="ru-RU" b="1" i="1" u="sng" dirty="0">
                <a:solidFill>
                  <a:srgbClr val="2E3192"/>
                </a:solidFill>
                <a:latin typeface="Cambria" pitchFamily="18" charset="0"/>
              </a:rPr>
              <a:t>:</a:t>
            </a:r>
            <a:endParaRPr lang="ru-RU" b="1" i="1" u="sng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1043608" y="1717651"/>
            <a:ext cx="3632596" cy="1661993"/>
          </a:xfrm>
          <a:prstGeom prst="rect">
            <a:avLst/>
          </a:prstGeom>
          <a:solidFill>
            <a:schemeClr val="accent1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ru-RU" sz="1600" b="1" dirty="0" smtClean="0">
                <a:latin typeface="+mj-lt"/>
                <a:cs typeface="Times New Roman" pitchFamily="18" charset="0"/>
              </a:rPr>
              <a:t>ПРИВОДИТ К СОКРАЩЕНИЮ ЧИСЛА СЛУЧАЕВ ПРЕДЛОЖЕНИЙ И ДАЧИ ВЗЯТКИ</a:t>
            </a:r>
          </a:p>
          <a:p>
            <a:pPr algn="ctr">
              <a:lnSpc>
                <a:spcPct val="150000"/>
              </a:lnSpc>
              <a:defRPr/>
            </a:pPr>
            <a:endParaRPr lang="ru-RU" sz="2000" b="1" dirty="0">
              <a:latin typeface="+mj-lt"/>
              <a:cs typeface="Times New Roman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2473574" y="843558"/>
            <a:ext cx="484632" cy="7802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5004049" y="1716883"/>
            <a:ext cx="3528392" cy="2308324"/>
          </a:xfrm>
          <a:prstGeom prst="rect">
            <a:avLst/>
          </a:prstGeom>
          <a:solidFill>
            <a:schemeClr val="accent1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ru-RU" sz="1600" b="1" dirty="0" smtClean="0">
                <a:latin typeface="+mj-lt"/>
                <a:cs typeface="Times New Roman" pitchFamily="18" charset="0"/>
              </a:rPr>
              <a:t>ПОЗВОЛЯЕТ ВЫЯВИТЬ НЕДОБРОСОВЕСТНЫХ ПРЕДСТАВИТЕЛЕЙ ОРГАНИЗАЦИЙ И ГРАЖДАН, ВЗАИМОДЕЙСТВУЮЩИХ С РОСОБРНАДЗОРОМ</a:t>
            </a:r>
          </a:p>
        </p:txBody>
      </p:sp>
      <p:sp>
        <p:nvSpPr>
          <p:cNvPr id="17" name="Стрелка вниз 16"/>
          <p:cNvSpPr/>
          <p:nvPr/>
        </p:nvSpPr>
        <p:spPr>
          <a:xfrm>
            <a:off x="6451069" y="843558"/>
            <a:ext cx="484632" cy="7632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372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4572000" y="1524220"/>
            <a:ext cx="4176464" cy="2462213"/>
          </a:xfrm>
          <a:prstGeom prst="rect">
            <a:avLst/>
          </a:prstGeom>
          <a:solidFill>
            <a:schemeClr val="accent1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деньги;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ценные бумаги;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иное имущество;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выгоды имущественного характера;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незаконные услуги имущественного характера – действия, направленные на избавление лица от затрат;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другие имущественные права – права, не связанные с приобретением права собственности</a:t>
            </a:r>
          </a:p>
          <a:p>
            <a:pPr marL="285750" indent="-285750" algn="just">
              <a:defRPr/>
            </a:pPr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2158823" y="913238"/>
            <a:ext cx="803497" cy="4695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115616" y="1524220"/>
            <a:ext cx="3343577" cy="3046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b="1" u="sng" dirty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Взятка</a:t>
            </a:r>
            <a:r>
              <a:rPr lang="ru-RU" sz="1200" u="sng" dirty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 — </a:t>
            </a:r>
            <a:r>
              <a:rPr lang="ru-RU" sz="1200" b="1" u="sng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получение должностным лицом, лично или через посредника денег, ценных бумаг, иного имущества либо в виде незаконных оказания ему услуг имущественного характера, предоставления иных имущественных прав за совершение действий (бездействие) в пользу взяткодателя или представляемых им лиц, если такие действия (бездействие) входят в служебные полномочия должностного лица либо если оно в силу должностного положения может способствовать таким действиям (бездействию), а равно за общее покровительство или попустительство по службе</a:t>
            </a:r>
            <a:endParaRPr lang="ru-RU" sz="1200" u="sng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20072" y="354052"/>
            <a:ext cx="275418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b="1" i="1" u="sng" dirty="0" smtClean="0">
                <a:solidFill>
                  <a:srgbClr val="2E3192"/>
                </a:solidFill>
                <a:latin typeface="Cambria" pitchFamily="18" charset="0"/>
              </a:rPr>
              <a:t>ПРЕДМЕТ ВЗЯТКИ</a:t>
            </a:r>
            <a:endParaRPr lang="ru-RU" b="1" i="1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75656" y="339502"/>
            <a:ext cx="275418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b="1" i="1" u="sng" dirty="0" smtClean="0">
                <a:solidFill>
                  <a:srgbClr val="2E3192"/>
                </a:solidFill>
                <a:latin typeface="Cambria" pitchFamily="18" charset="0"/>
              </a:rPr>
              <a:t>ЧТО ТАКОЕ ВЗЯТКА</a:t>
            </a:r>
            <a:endParaRPr lang="ru-RU" b="1" i="1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6068385" y="913238"/>
            <a:ext cx="832467" cy="4695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50" name="Подзаголовок 4"/>
          <p:cNvSpPr txBox="1">
            <a:spLocks/>
          </p:cNvSpPr>
          <p:nvPr/>
        </p:nvSpPr>
        <p:spPr bwMode="auto">
          <a:xfrm>
            <a:off x="758825" y="331788"/>
            <a:ext cx="71262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alt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03350" y="339725"/>
            <a:ext cx="7632700" cy="43088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2200" b="1" dirty="0" smtClean="0">
                <a:solidFill>
                  <a:srgbClr val="2E3192"/>
                </a:solidFill>
                <a:latin typeface="Cambria" pitchFamily="18" charset="0"/>
              </a:rPr>
              <a:t> </a:t>
            </a:r>
            <a:r>
              <a:rPr lang="ru-RU" sz="1400" b="1" dirty="0" smtClean="0">
                <a:solidFill>
                  <a:srgbClr val="2E3192"/>
                </a:solidFill>
                <a:latin typeface="Cambria" pitchFamily="18" charset="0"/>
              </a:rPr>
              <a:t> </a:t>
            </a:r>
            <a:r>
              <a:rPr lang="ru-RU" sz="2200" b="1" dirty="0" smtClean="0">
                <a:solidFill>
                  <a:srgbClr val="2E3192"/>
                </a:solidFill>
                <a:latin typeface="Cambria" pitchFamily="18" charset="0"/>
              </a:rPr>
              <a:t> </a:t>
            </a:r>
            <a:endParaRPr lang="ru-RU" sz="24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1583061" y="3219822"/>
            <a:ext cx="7464425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1200" b="1">
                <a:latin typeface="Cambria" pitchFamily="18" charset="0"/>
                <a:cs typeface="Times New Roman" pitchFamily="18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за совершение подобных действий к юридическому лицу применяются меры</a:t>
            </a:r>
          </a:p>
          <a:p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административной ответственности вплоть до штрафа (до стократной суммы денежных средств, стоимости ценных бумаг, иного имущества, услуг имущественного характера, иных имущественных прав, незаконно переданных или оказанных либо обещанных или предложенных </a:t>
            </a:r>
          </a:p>
          <a:p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от имени юридического лица)</a:t>
            </a:r>
          </a:p>
        </p:txBody>
      </p:sp>
      <p:sp>
        <p:nvSpPr>
          <p:cNvPr id="17" name="Стрелка вниз 16"/>
          <p:cNvSpPr/>
          <p:nvPr/>
        </p:nvSpPr>
        <p:spPr>
          <a:xfrm>
            <a:off x="4780846" y="1793359"/>
            <a:ext cx="709430" cy="38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1571588" y="915566"/>
            <a:ext cx="7464426" cy="20928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незаконные передача, предложение или обещание от имени или в интересах юридического лица должностному лицу, лицу, выполняющему управленческие функции в коммерческой или иной организации, иностранному должностному лицу либо должностному лицу публичной международной организации денег, ценных бумаг, иного имущества, оказание ему услуг имущественного характера, предоставление имущественных прав за совершение в интересах  данного юридического лица должностным лицом, лицом, выполняющим управленческие функции в коммерческой или иной организации, иностранным должностным лицом либо должностным лицом публичной международной организации действия (бездействие), связанного с занимаемым ими служебным положением</a:t>
            </a:r>
            <a:endParaRPr lang="ru-RU" sz="1300" b="1" dirty="0">
              <a:solidFill>
                <a:schemeClr val="tx2">
                  <a:lumMod val="75000"/>
                </a:schemeClr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75655" y="107182"/>
            <a:ext cx="7520177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b="1" i="1" u="sng" dirty="0" smtClean="0">
                <a:solidFill>
                  <a:srgbClr val="2E3192"/>
                </a:solidFill>
                <a:latin typeface="Cambria" pitchFamily="18" charset="0"/>
              </a:rPr>
              <a:t>НЕЗАКОННОЕ ВОЗНАГРАЖДЕНИЕ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2" name="Подзаголовок 4"/>
          <p:cNvSpPr txBox="1">
            <a:spLocks/>
          </p:cNvSpPr>
          <p:nvPr/>
        </p:nvSpPr>
        <p:spPr bwMode="auto">
          <a:xfrm>
            <a:off x="758825" y="771550"/>
            <a:ext cx="7126288" cy="28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alt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1488216" y="1374756"/>
            <a:ext cx="7525978" cy="954107"/>
          </a:xfrm>
          <a:prstGeom prst="rect">
            <a:avLst/>
          </a:prstGeom>
          <a:solidFill>
            <a:schemeClr val="accent1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ЕСЛИ УСЛОВЛЕННАЯ ПЕРЕДАЧА ЦЕННОСТЕЙ НЕ СОСТОЯЛАСЬ ПО ОБСТОЯТЕЛЬСТВАМ, НЕ ЗАВИСЯЩИМ ОТ ВОЛИ ЛИЦ, ДЕЙСТВИЯ КОТОРЫХ БЫЛИ НЕПОСРЕДСТВЕННО НАПРАВЛЕНЫ НА ИХ ПЕРЕДАЧУ ИЛИ ПОЛУЧЕНИЕ, СОДЕЯННОЕ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КВАЛИФИЦИРУЕТСЯ КАК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34855" y="107950"/>
            <a:ext cx="7632700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b="1" dirty="0" smtClean="0">
                <a:solidFill>
                  <a:srgbClr val="2E3192"/>
                </a:solidFill>
                <a:latin typeface="Cambria" pitchFamily="18" charset="0"/>
              </a:rPr>
              <a:t>Постановление Пленума Верховного суда Российской Федерации от 09.07.2013 № 24 «О судебной практике по делам о взяточничестве и об иных коррупционных преступлениях»</a:t>
            </a:r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1488216" y="3219822"/>
            <a:ext cx="7525978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400" b="1" dirty="0" smtClean="0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ПОКУШЕНИЕ НА ПОЛУЧЕНИЕ ВЗЯТКИ, ДАЧУ ВЗЯТКИ, ПОСРЕДНИЧЕСТВО ВО ВЗЯТОЧНИЧЕСТВЕ ИЛИ КОММЕРЧЕСКИЙ ПОДКУП</a:t>
            </a:r>
          </a:p>
        </p:txBody>
      </p:sp>
      <p:sp>
        <p:nvSpPr>
          <p:cNvPr id="2" name="Стрелка вниз 1"/>
          <p:cNvSpPr/>
          <p:nvPr/>
        </p:nvSpPr>
        <p:spPr>
          <a:xfrm>
            <a:off x="3095403" y="2427734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6660232" y="2427734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456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2" name="Подзаголовок 4"/>
          <p:cNvSpPr txBox="1">
            <a:spLocks/>
          </p:cNvSpPr>
          <p:nvPr/>
        </p:nvSpPr>
        <p:spPr bwMode="auto">
          <a:xfrm>
            <a:off x="758825" y="771550"/>
            <a:ext cx="7126288" cy="28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alt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1187624" y="1491630"/>
            <a:ext cx="7776864" cy="2031325"/>
          </a:xfrm>
          <a:prstGeom prst="rect">
            <a:avLst/>
          </a:prstGeom>
          <a:solidFill>
            <a:schemeClr val="accent1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ЕСЛИ ИМУЩЕСТВЕННЫЕ ВЫГОДЫ В ВИДЕ ДЕНЕГ, ИНЫХ ЦЕННОСТЕЙ, ОКАЗАНИЕ МАТЕРИАЛЬНЫХ УСЛУГ ПРЕДСТАВЛЕНЫ РОДНЫМ И БЛИЗКИМ ДОЛЖНОСТНОГО ЛИЦА С ЕГО СОГЛАСИЯ ЛИБО ОН НЕ ВОЗРАЖАЛ ПРОТИВ ЭТОГО И ИСПОЛЬЗОВАЛ СВОИ СЛУЖЕБНЫЕ ПОЛНОМОЧИЯ В ПОЛЬЗУ ВЗЯТКОДАТЕЛЯ</a:t>
            </a:r>
            <a:r>
              <a:rPr lang="ru-RU" b="1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, ДЕЙСТВИЯ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ДОЛЖНОСТНОГО ЛИЦА КВАЛИФИЦИРУЮТСЯ КАК </a:t>
            </a:r>
          </a:p>
          <a:p>
            <a:pPr algn="ctr">
              <a:defRPr/>
            </a:pPr>
            <a:r>
              <a:rPr lang="ru-RU" b="1" dirty="0" smtClean="0">
                <a:solidFill>
                  <a:srgbClr val="FF0000"/>
                </a:solidFill>
                <a:latin typeface="Cambria" panose="02040503050406030204" pitchFamily="18" charset="0"/>
                <a:cs typeface="Times New Roman" pitchFamily="18" charset="0"/>
              </a:rPr>
              <a:t>ПОЛУЧЕНИЕ ВЗЯТКИ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3350" y="320901"/>
            <a:ext cx="76327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b="1" i="1" u="sng" dirty="0" smtClean="0">
                <a:solidFill>
                  <a:srgbClr val="2E3192"/>
                </a:solidFill>
                <a:latin typeface="Cambria" pitchFamily="18" charset="0"/>
              </a:rPr>
              <a:t>УЧАСТИЕ РОДСТВЕННИКОВ В ПОЛУЧЕНИИ ВЗЯТКИ</a:t>
            </a:r>
          </a:p>
        </p:txBody>
      </p:sp>
    </p:spTree>
    <p:extLst>
      <p:ext uri="{BB962C8B-B14F-4D97-AF65-F5344CB8AC3E}">
        <p14:creationId xmlns:p14="http://schemas.microsoft.com/office/powerpoint/2010/main" xmlns="" val="245582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7" y="1813109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422869" y="137993"/>
            <a:ext cx="76327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b="1" i="1" u="sng" dirty="0" smtClean="0">
                <a:solidFill>
                  <a:srgbClr val="2E3192"/>
                </a:solidFill>
                <a:latin typeface="Cambria" pitchFamily="18" charset="0"/>
              </a:rPr>
              <a:t>ВЫМОГАТЕЛЬСТВО ВЗЯТКИ</a:t>
            </a:r>
            <a:endParaRPr lang="ru-RU" b="1" i="1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4283968" y="843558"/>
            <a:ext cx="1170325" cy="462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1425573" y="1413242"/>
            <a:ext cx="7632702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требование должностного лица дать взятку либо передать незаконное вознаграждение при коммерческом подкупе, сопряженное с угрозой совершить действия(бездействие), которые могут причинить вред законным интересам лица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1422869" y="3204508"/>
            <a:ext cx="7635405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заведомое создание условий, при которых лицо вынуждено передать указанные предметы с целью предотвращения вредных последствий для своих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правоохраняемых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 интересов (напр., умышленное нарушение установленных законом сроков рассмотрения обращений граждан)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2" name="Подзаголовок 4"/>
          <p:cNvSpPr txBox="1">
            <a:spLocks/>
          </p:cNvSpPr>
          <p:nvPr/>
        </p:nvSpPr>
        <p:spPr bwMode="auto">
          <a:xfrm>
            <a:off x="758825" y="331788"/>
            <a:ext cx="71262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alt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5575" y="230485"/>
            <a:ext cx="7632700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b="1" i="1" u="sng" dirty="0" smtClean="0">
                <a:solidFill>
                  <a:srgbClr val="2E3192"/>
                </a:solidFill>
                <a:latin typeface="Cambria" pitchFamily="18" charset="0"/>
              </a:rPr>
              <a:t>СИТУАЦИИ, В КОТОРЫХ ПОВЕДЕНИЕ ГРАЖДАНСКОГО СЛУЖАЩЕГО </a:t>
            </a:r>
            <a:r>
              <a:rPr lang="ru-RU" b="1" i="1" u="sng" dirty="0">
                <a:solidFill>
                  <a:srgbClr val="2E3192"/>
                </a:solidFill>
                <a:latin typeface="Cambria" pitchFamily="18" charset="0"/>
              </a:rPr>
              <a:t> </a:t>
            </a:r>
            <a:r>
              <a:rPr lang="ru-RU" b="1" i="1" u="sng" dirty="0" smtClean="0">
                <a:solidFill>
                  <a:srgbClr val="2E3192"/>
                </a:solidFill>
                <a:latin typeface="Cambria" pitchFamily="18" charset="0"/>
              </a:rPr>
              <a:t>РОСОБРНАДЗОРА МОЖЕТ БЫТЬ ВОСПРИНЯТО ОКРУЖАЮЩИМИ КАК СОГЛАСИЕ ПРИНЯТЬ ВЗЯТКУ:</a:t>
            </a:r>
            <a:endParaRPr lang="ru-RU" b="1" i="1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747171" y="1789842"/>
            <a:ext cx="8153732" cy="3046988"/>
          </a:xfrm>
          <a:prstGeom prst="rect">
            <a:avLst/>
          </a:prstGeom>
          <a:solidFill>
            <a:schemeClr val="accent1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гражданский служащий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Рособрнадзора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 ведет переговоры о последующем трудоустройстве с организацией, которая извлекла, извлекает или может извлечь выгоду из решений или действий (бездействия) гражданского служащего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Рособрнадзора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;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родственники гражданского служащего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Рособрнадзора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 устраиваются на работу в организацию, которая извлекла, извлекает или может извлечь выгоду из решений или действий (бездействия) гражданского служащего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Рособрнадзора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родственники  гражданского служащего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Рособрнадзора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 соглашаются принять подарок от организации, которая извлекла, извлекает или может извлечь выгоду из решений или действий (бездействия) гражданского служащего 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Рособрнадзора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 и др. ситуации</a:t>
            </a:r>
          </a:p>
        </p:txBody>
      </p:sp>
      <p:pic>
        <p:nvPicPr>
          <p:cNvPr id="4108" name="Picture 11" descr="C:\Users\tatverin\Desktop\Ws5X3ytwrR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271" y="1563638"/>
            <a:ext cx="683568" cy="349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Стрелка вниз 18"/>
          <p:cNvSpPr/>
          <p:nvPr/>
        </p:nvSpPr>
        <p:spPr>
          <a:xfrm>
            <a:off x="4321967" y="1153815"/>
            <a:ext cx="826095" cy="5804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240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2" name="Подзаголовок 4"/>
          <p:cNvSpPr txBox="1">
            <a:spLocks/>
          </p:cNvSpPr>
          <p:nvPr/>
        </p:nvSpPr>
        <p:spPr bwMode="auto">
          <a:xfrm>
            <a:off x="758825" y="331788"/>
            <a:ext cx="71262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endParaRPr lang="ru-RU" altLang="ru-RU" sz="20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5575" y="230485"/>
            <a:ext cx="7632700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b="1" i="1" u="sng" dirty="0" smtClean="0">
                <a:solidFill>
                  <a:srgbClr val="2E3192"/>
                </a:solidFill>
                <a:latin typeface="Cambria" pitchFamily="18" charset="0"/>
              </a:rPr>
              <a:t>СЛОВА, ВЫРАЖЕНИЯ ГРАЖДАНСКОГО СЛУЖАЩЕГО РОСОБРНАДЗОРА, КОТОРЫЕ МОГУТ БЫТЬ ВОСПРИНЯТЫ ОКРУЖАЮЩИМИ КАК ПРОСЬБА (НАМЕК) О ДАЧЕ ВЗЯТКИ:</a:t>
            </a:r>
            <a:endParaRPr lang="ru-RU" b="1" i="1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1391706" y="1780542"/>
            <a:ext cx="7219751" cy="2677656"/>
          </a:xfrm>
          <a:prstGeom prst="rect">
            <a:avLst/>
          </a:prstGeom>
          <a:solidFill>
            <a:schemeClr val="accent1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«вопрос решить трудно, но можно»;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«спасибо на хлеб не намажешь»;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 «договоримся»;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«нужны более веские аргументы»;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«нужно обсудить параметры»;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«ну что делать будем?» и т.д.</a:t>
            </a:r>
          </a:p>
          <a:p>
            <a:pPr algn="just">
              <a:lnSpc>
                <a:spcPct val="150000"/>
              </a:lnSpc>
              <a:defRPr/>
            </a:pPr>
            <a:endParaRPr lang="ru-RU" sz="1600" b="1" i="1" dirty="0" smtClean="0">
              <a:latin typeface="+mj-lt"/>
              <a:cs typeface="Times New Roman" pitchFamily="18" charset="0"/>
            </a:endParaRPr>
          </a:p>
        </p:txBody>
      </p:sp>
      <p:pic>
        <p:nvPicPr>
          <p:cNvPr id="4108" name="Picture 11" descr="C:\Users\tatverin\Desktop\Ws5X3ytwrR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7041" y="1444025"/>
            <a:ext cx="683568" cy="349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Стрелка вниз 18"/>
          <p:cNvSpPr/>
          <p:nvPr/>
        </p:nvSpPr>
        <p:spPr>
          <a:xfrm>
            <a:off x="4508385" y="1153815"/>
            <a:ext cx="660213" cy="5804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27388" y="2066925"/>
            <a:ext cx="2206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2174875"/>
            <a:ext cx="684212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2282825"/>
            <a:ext cx="288925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01788" y="1924050"/>
            <a:ext cx="3063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2" name="Подзаголовок 4"/>
          <p:cNvSpPr txBox="1">
            <a:spLocks/>
          </p:cNvSpPr>
          <p:nvPr/>
        </p:nvSpPr>
        <p:spPr bwMode="auto">
          <a:xfrm>
            <a:off x="1552393" y="195486"/>
            <a:ext cx="7126288" cy="5708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ru-RU" altLang="ru-RU" b="1" i="1" u="sng" dirty="0" smtClean="0">
                <a:solidFill>
                  <a:srgbClr val="2E3192"/>
                </a:solidFill>
                <a:latin typeface="Cambria" panose="02040503050406030204" pitchFamily="18" charset="0"/>
                <a:cs typeface="Tahoma" pitchFamily="34" charset="0"/>
              </a:rPr>
              <a:t>ТЕМЫ, ОБСУЖДЕНИЕ КОТОРЫХ МОЖЕТ БЫТЬ ВОСПРИНЯТО ОКРУЖАЮЩИМИ КАК ПРОСЬБА (НАМЕК) О ДАЧЕ ВЗЯТКИ:</a:t>
            </a:r>
            <a:endParaRPr lang="ru-RU" altLang="ru-RU" b="1" i="1" u="sng" dirty="0">
              <a:solidFill>
                <a:srgbClr val="2E3192"/>
              </a:solidFill>
              <a:latin typeface="Cambria" panose="02040503050406030204" pitchFamily="18" charset="0"/>
              <a:cs typeface="Tahoma" pitchFamily="34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1201070" y="1851670"/>
            <a:ext cx="7776864" cy="2308324"/>
          </a:xfrm>
          <a:prstGeom prst="rect">
            <a:avLst/>
          </a:prstGeom>
          <a:solidFill>
            <a:schemeClr val="accent1">
              <a:lumMod val="20000"/>
              <a:lumOff val="80000"/>
              <a:alpha val="62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buFontTx/>
              <a:buChar char="-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низкий уровень содержания гражданского служащего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Рособрнадзора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нехватка денежных средств на реализацию тех или иных нужд;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желание приобрести то или иное имущество;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желание получить ту или иную услугу;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желание отправиться в туристическую поездку; 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отсутствие работы у родственников гражданского служащего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Рособрнадзора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Tx/>
              <a:buChar char="-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необходимость поступления детей гражданского служащего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Рособрнадзора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 в образовательные учреждения и т.д.</a:t>
            </a:r>
          </a:p>
        </p:txBody>
      </p:sp>
      <p:pic>
        <p:nvPicPr>
          <p:cNvPr id="4108" name="Picture 11" descr="C:\Users\tatverin\Desktop\Ws5X3ytwrR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9002" y="1851670"/>
            <a:ext cx="71934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4161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13829</TotalTime>
  <Words>860</Words>
  <Application>Microsoft Office PowerPoint</Application>
  <PresentationFormat>Экран (16:9)</PresentationFormat>
  <Paragraphs>71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danilov@halfbudget.com</dc:creator>
  <cp:lastModifiedBy>shukina.np</cp:lastModifiedBy>
  <cp:revision>851</cp:revision>
  <cp:lastPrinted>2015-09-30T09:34:14Z</cp:lastPrinted>
  <dcterms:created xsi:type="dcterms:W3CDTF">2013-10-28T02:04:26Z</dcterms:created>
  <dcterms:modified xsi:type="dcterms:W3CDTF">2015-10-13T07:06:13Z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fc33d8bf-fcc2-4c62-975b-fa0018f44cac</vt:lpwstr>
  </property>
  <property fmtid="{D5CDD505-2E9C-101B-9397-08002B2CF9AE}" pid="3" name="ContentTypeId">
    <vt:lpwstr>0x010100F8A57D39EA87654A826E1AE073001366</vt:lpwstr>
  </property>
  <property fmtid="{D5CDD505-2E9C-101B-9397-08002B2CF9AE}" pid="4" name="CommDirection">
    <vt:lpwstr/>
  </property>
  <property fmtid="{D5CDD505-2E9C-101B-9397-08002B2CF9AE}" pid="5" name="Area">
    <vt:lpwstr/>
  </property>
  <property fmtid="{D5CDD505-2E9C-101B-9397-08002B2CF9AE}" pid="6" name="Department">
    <vt:lpwstr>29;#ДМП|3e3ca49e-6427-40d8-bc11-0597c9532f93</vt:lpwstr>
  </property>
  <property fmtid="{D5CDD505-2E9C-101B-9397-08002B2CF9AE}" pid="7" name="Project">
    <vt:lpwstr>Рособрнадзор</vt:lpwstr>
  </property>
  <property fmtid="{D5CDD505-2E9C-101B-9397-08002B2CF9AE}" pid="8" name="Project_Value">
    <vt:lpwstr>80bbf775-14f1-11e1-8ae5-003048d4ff32</vt:lpwstr>
  </property>
  <property fmtid="{D5CDD505-2E9C-101B-9397-08002B2CF9AE}" pid="9" name="Program">
    <vt:lpwstr/>
  </property>
  <property fmtid="{D5CDD505-2E9C-101B-9397-08002B2CF9AE}" pid="10" name="Program_Value">
    <vt:lpwstr/>
  </property>
  <property fmtid="{D5CDD505-2E9C-101B-9397-08002B2CF9AE}" pid="11" name="DocTypeChoose">
    <vt:lpwstr>Презентация</vt:lpwstr>
  </property>
  <property fmtid="{D5CDD505-2E9C-101B-9397-08002B2CF9AE}" pid="12" name="_dlc_DocId">
    <vt:lpwstr>C7SY476UVPAM-52-228396</vt:lpwstr>
  </property>
  <property fmtid="{D5CDD505-2E9C-101B-9397-08002B2CF9AE}" pid="13" name="_dlc_DocIdUrl">
    <vt:lpwstr>http://mp27/Docs/_layouts/DocIdRedir.aspx?ID=C7SY476UVPAM-52-228396, C7SY476UVPAM-52-228396</vt:lpwstr>
  </property>
  <property fmtid="{D5CDD505-2E9C-101B-9397-08002B2CF9AE}" pid="14" name="l6ea12c2109f40bda277d1a9858ecc92">
    <vt:lpwstr/>
  </property>
  <property fmtid="{D5CDD505-2E9C-101B-9397-08002B2CF9AE}" pid="15" name="IconOverlay">
    <vt:lpwstr/>
  </property>
  <property fmtid="{D5CDD505-2E9C-101B-9397-08002B2CF9AE}" pid="16" name="DocType">
    <vt:lpwstr/>
  </property>
  <property fmtid="{D5CDD505-2E9C-101B-9397-08002B2CF9AE}" pid="17" name="a39f889c817340af9831b8d13b13a208">
    <vt:lpwstr/>
  </property>
  <property fmtid="{D5CDD505-2E9C-101B-9397-08002B2CF9AE}" pid="18" name="Uniq">
    <vt:lpwstr/>
  </property>
  <property fmtid="{D5CDD505-2E9C-101B-9397-08002B2CF9AE}" pid="19" name="TaxCatchAll">
    <vt:lpwstr>29;#</vt:lpwstr>
  </property>
  <property fmtid="{D5CDD505-2E9C-101B-9397-08002B2CF9AE}" pid="20" name="g943717a092c4fc1b62636c74327ccfa">
    <vt:lpwstr>ДМП3e3ca49e-6427-40d8-bc11-0597c9532f93</vt:lpwstr>
  </property>
</Properties>
</file>