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75" r:id="rId6"/>
    <p:sldId id="278" r:id="rId7"/>
    <p:sldId id="276" r:id="rId8"/>
    <p:sldId id="260" r:id="rId9"/>
    <p:sldId id="267" r:id="rId10"/>
    <p:sldId id="277" r:id="rId11"/>
    <p:sldId id="261" r:id="rId12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82" d="100"/>
          <a:sy n="82" d="100"/>
        </p:scale>
        <p:origin x="-554" y="-201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57BD8-DE69-4254-BDB1-9DCD06C4DC30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2BB70-9294-4C1A-86E7-57BCE6C60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817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7195181" y="543698"/>
            <a:ext cx="7302844" cy="7351052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5" name="Text 2"/>
          <p:cNvSpPr/>
          <p:nvPr/>
        </p:nvSpPr>
        <p:spPr>
          <a:xfrm>
            <a:off x="492079" y="563901"/>
            <a:ext cx="6546395" cy="71984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7545"/>
              </a:lnSpc>
            </a:pPr>
            <a:r>
              <a:rPr lang="ru-RU" sz="7700" dirty="0">
                <a:solidFill>
                  <a:srgbClr val="38512F"/>
                </a:solidFill>
                <a:latin typeface="Bahnschrift Light" pitchFamily="34" charset="0"/>
              </a:rPr>
              <a:t>Сергей Тимофеевич Аксаков и его семья: Вдохновение и поддержка</a:t>
            </a:r>
            <a:endParaRPr lang="en-US" sz="7700" dirty="0">
              <a:latin typeface="Bahnschrift Light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851443" y="5406136"/>
            <a:ext cx="5990315" cy="23180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Сергей Тимофеевич Аксаков </a:t>
            </a: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— русский писатель, чиновник и общественный деятель, литературный и театральный критик, мемуарист, автор книг о рыбалке и охоте, а также собирании бабочек. Отец русских писателей и общественных деятелей: Константина, Веры, Григория и Ивана </a:t>
            </a: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Аксаковых.</a:t>
            </a:r>
            <a:endParaRPr lang="en-US" sz="1750" dirty="0">
              <a:latin typeface="Bahnschrift Ligh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" t="13897" r="222" b="36276"/>
          <a:stretch/>
        </p:blipFill>
        <p:spPr bwMode="auto">
          <a:xfrm>
            <a:off x="7851444" y="937392"/>
            <a:ext cx="5990315" cy="424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321275" y="369351"/>
            <a:ext cx="13987849" cy="7490898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551050" y="784979"/>
            <a:ext cx="8127444" cy="11360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473"/>
              </a:lnSpc>
            </a:pPr>
            <a:endParaRPr lang="en-US" sz="3579" dirty="0"/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551050" y="1534510"/>
            <a:ext cx="6165060" cy="360307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15" name="Text 4"/>
          <p:cNvSpPr/>
          <p:nvPr/>
        </p:nvSpPr>
        <p:spPr>
          <a:xfrm>
            <a:off x="790045" y="1426432"/>
            <a:ext cx="5271744" cy="53767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endParaRPr lang="en-US" sz="175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24" y="4627236"/>
            <a:ext cx="5959896" cy="313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73" y="784980"/>
            <a:ext cx="5571051" cy="448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3"/>
          <p:cNvSpPr/>
          <p:nvPr/>
        </p:nvSpPr>
        <p:spPr>
          <a:xfrm>
            <a:off x="1906498" y="852803"/>
            <a:ext cx="4776708" cy="42847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В это же время появились </a:t>
            </a:r>
            <a:endParaRPr lang="ru-RU" sz="1750" dirty="0" smtClean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«</a:t>
            </a: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Литературные и театральные воспоминания», полные интересных фактов, цитат и зарисовок из жизни современников, но имеющие меньшее литературное значение по сравнению с художественной прозой Сергея Тимофеевича. Перу Аксакова также принадлежат рассказы о природе, рассчитанные на маленьких </a:t>
            </a:r>
            <a:endParaRPr lang="ru-RU" sz="1750" dirty="0" smtClean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читателей</a:t>
            </a: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: «Гнездо», «Знойный полдень», </a:t>
            </a:r>
            <a:endParaRPr lang="ru-RU" sz="1750" dirty="0" smtClean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«</a:t>
            </a: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Начало лета», «Ледоход» и другие.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r="-896"/>
          <a:stretch/>
        </p:blipFill>
        <p:spPr bwMode="auto">
          <a:xfrm>
            <a:off x="1987024" y="5392841"/>
            <a:ext cx="4615655" cy="228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r="5430"/>
          <a:stretch/>
        </p:blipFill>
        <p:spPr bwMode="auto">
          <a:xfrm>
            <a:off x="8404101" y="784980"/>
            <a:ext cx="3561906" cy="348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73688" y="4660838"/>
            <a:ext cx="5822731" cy="293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О писателе говорили, что всю жизнь он духовно рос вместе с веком. В своих произведениях Аксаков не стремился к гневному обличению крепостничества, он просто правдиво показывал все стороны жизни обитателей русской усадьбы того времени, даже самые темные и неприятные, но при этом был далек от революционных мыслей и тем более от того, чтобы вкладывать их в голову читателя.</a:t>
            </a:r>
            <a:endParaRPr lang="en-US" sz="1750" dirty="0">
              <a:solidFill>
                <a:prstClr val="black"/>
              </a:solidFill>
              <a:latin typeface="Bahnschrift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4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flipH="1">
            <a:off x="-1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 flipH="1">
            <a:off x="618595" y="2154030"/>
            <a:ext cx="12466784" cy="4327302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6" name="Text 3"/>
          <p:cNvSpPr/>
          <p:nvPr/>
        </p:nvSpPr>
        <p:spPr>
          <a:xfrm>
            <a:off x="875274" y="1123563"/>
            <a:ext cx="13149267" cy="19731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2348389" y="3606879"/>
            <a:ext cx="9933503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875274" y="2403585"/>
            <a:ext cx="3618962" cy="45767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61" y="231821"/>
            <a:ext cx="4275329" cy="799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8595" y="2194023"/>
            <a:ext cx="3963915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>
                <a:latin typeface="Bahnschrift Light" pitchFamily="34" charset="0"/>
              </a:rPr>
              <a:t>Сергей Тимофеевич с юношеских лет страдал эпилепсией. Кроме того, с середины 1840-х годов у него начались проблемы со зрением, которые в поздние годы стали особенно мучительными. Работать он уже не мог и последние сочинения диктовал дочери Вере.</a:t>
            </a:r>
          </a:p>
          <a:p>
            <a:endParaRPr lang="ru-RU" sz="1750" dirty="0">
              <a:latin typeface="Bahnschrift Light" pitchFamily="34" charset="0"/>
            </a:endParaRPr>
          </a:p>
          <a:p>
            <a:r>
              <a:rPr lang="ru-RU" sz="1750" dirty="0" smtClean="0">
                <a:latin typeface="Bahnschrift Light" pitchFamily="34" charset="0"/>
              </a:rPr>
              <a:t>В 1859 году писатель скончался в Москве, не успев закончить повесть «Наташа», в которой собирался описать в качестве главной героини сестру Надежду.</a:t>
            </a:r>
            <a:endParaRPr lang="ru-RU" sz="1750" dirty="0">
              <a:latin typeface="Bahnschrift Ligh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11861" y="2597979"/>
            <a:ext cx="31215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>
                <a:latin typeface="Bahnschrift Light" pitchFamily="34" charset="0"/>
              </a:rPr>
              <a:t>Причиной смерти стала обострившаяся болезнь, которая перед этим довела писателя до полной слепоты.</a:t>
            </a:r>
          </a:p>
          <a:p>
            <a:endParaRPr lang="ru-RU" sz="1750" dirty="0">
              <a:latin typeface="Bahnschrift Light" pitchFamily="34" charset="0"/>
            </a:endParaRPr>
          </a:p>
          <a:p>
            <a:r>
              <a:rPr lang="ru-RU" sz="1750" dirty="0">
                <a:latin typeface="Bahnschrift Light" pitchFamily="34" charset="0"/>
              </a:rPr>
              <a:t>Сергея Тимофеевича похоронили на кладбище у Симонова монастыря, а в советские годы прах писателя перенесли на Новодевичье.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12" y="1654031"/>
            <a:ext cx="3272909" cy="573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87" y="456988"/>
            <a:ext cx="13543810" cy="735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hape 1"/>
          <p:cNvSpPr/>
          <p:nvPr/>
        </p:nvSpPr>
        <p:spPr>
          <a:xfrm>
            <a:off x="9036675" y="6239422"/>
            <a:ext cx="4331594" cy="998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0" algn="ctr">
              <a:lnSpc>
                <a:spcPts val="2799"/>
              </a:lnSpc>
            </a:pPr>
            <a:r>
              <a:rPr lang="ru-RU" sz="1750" dirty="0" smtClean="0">
                <a:solidFill>
                  <a:schemeClr val="bg1">
                    <a:lumMod val="50000"/>
                  </a:schemeClr>
                </a:solidFill>
                <a:latin typeface="Bahnschrift Light" pitchFamily="34" charset="0"/>
              </a:rPr>
              <a:t>Герб семьи Аксаковых</a:t>
            </a:r>
            <a:endParaRPr lang="ru-RU" sz="1750" dirty="0">
              <a:solidFill>
                <a:schemeClr val="bg1">
                  <a:lumMod val="50000"/>
                </a:schemeClr>
              </a:solidFill>
              <a:latin typeface="Bahnschrift Light" pitchFamily="34" charset="0"/>
            </a:endParaRPr>
          </a:p>
          <a:p>
            <a:pPr lvl="0" algn="ctr">
              <a:lnSpc>
                <a:spcPts val="2799"/>
              </a:lnSpc>
            </a:pPr>
            <a:endParaRPr lang="ru-RU" sz="1750" dirty="0">
              <a:solidFill>
                <a:schemeClr val="bg1">
                  <a:lumMod val="50000"/>
                </a:schemeClr>
              </a:solidFill>
              <a:latin typeface="Bahnschrift Light" pitchFamily="34" charset="0"/>
            </a:endParaRPr>
          </a:p>
          <a:p>
            <a:pPr lvl="0" algn="ctr">
              <a:lnSpc>
                <a:spcPts val="2799"/>
              </a:lnSpc>
            </a:pPr>
            <a:endParaRPr lang="en-US" sz="1750" dirty="0">
              <a:solidFill>
                <a:schemeClr val="bg1">
                  <a:lumMod val="50000"/>
                </a:schemeClr>
              </a:solidFill>
              <a:latin typeface="Bahnschrift Light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9654" y="1187848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r>
              <a:rPr lang="ru-RU" sz="4374" dirty="0">
                <a:solidFill>
                  <a:srgbClr val="38512F"/>
                </a:solidFill>
                <a:latin typeface="Bahnschrift Light" pitchFamily="34" charset="0"/>
                <a:ea typeface="Lora" pitchFamily="34" charset="-122"/>
                <a:cs typeface="Lora" pitchFamily="34" charset="-120"/>
              </a:rPr>
              <a:t>Детство и </a:t>
            </a:r>
            <a:r>
              <a:rPr lang="ru-RU" sz="4374" dirty="0" smtClean="0">
                <a:solidFill>
                  <a:srgbClr val="38512F"/>
                </a:solidFill>
                <a:latin typeface="Bahnschrift Light" pitchFamily="34" charset="0"/>
                <a:ea typeface="Lora" pitchFamily="34" charset="-122"/>
                <a:cs typeface="Lora" pitchFamily="34" charset="-120"/>
              </a:rPr>
              <a:t>юность</a:t>
            </a:r>
            <a:r>
              <a:rPr lang="en-US" sz="4374" dirty="0" smtClean="0">
                <a:solidFill>
                  <a:srgbClr val="38512F"/>
                </a:solidFill>
                <a:latin typeface="Bahnschrift Light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ru-RU" sz="4374" dirty="0" smtClean="0">
                <a:solidFill>
                  <a:srgbClr val="38512F"/>
                </a:solidFill>
                <a:latin typeface="Bahnschrift Light" pitchFamily="34" charset="0"/>
                <a:ea typeface="Lora" pitchFamily="34" charset="-122"/>
                <a:cs typeface="Lora" pitchFamily="34" charset="-120"/>
              </a:rPr>
              <a:t>писателя</a:t>
            </a:r>
            <a:endParaRPr lang="en-US" sz="4374" dirty="0">
              <a:latin typeface="Bahnschrift Light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89654" y="2026269"/>
            <a:ext cx="7768702" cy="54401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Сергей Тимофеевич Аксаков родился в имении Ново-Аксаково в Оренбургской губернии в 1791 году. Семья принадлежала к старинному дворянскому роду, но была относительно небогатой. У Сережи было двое братьев и 3 сестры. Отец-чиновник работал прокурором в земском суде, а мать слыла весьма образованной для того времени дамой, любившей книги и ученые разговоры и даже состоявшей в переписке со знаменитыми просветителями</a:t>
            </a: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.</a:t>
            </a:r>
          </a:p>
          <a:p>
            <a:pPr>
              <a:lnSpc>
                <a:spcPts val="2799"/>
              </a:lnSpc>
            </a:pPr>
            <a:r>
              <a:rPr lang="ru-RU" sz="1750" dirty="0">
                <a:latin typeface="Bahnschrift Light" pitchFamily="34" charset="0"/>
              </a:rPr>
              <a:t>Значительное влияние на воспитание мальчика оказали дед Степан Михайлович, «неотесанный и энергичный помещик-первопроходец», а также общество слуг, женская часть которого познакомила маленького Сережу с народными сказками, песнями и играми. Память о прекрасном мире фольклора, с которым он соприкасался в детстве, — сказка «Аленький цветочек», рассказанная ключницей Пелагеей и записанная много лет спустя по памяти.</a:t>
            </a:r>
          </a:p>
          <a:p>
            <a:pPr>
              <a:lnSpc>
                <a:spcPts val="2799"/>
              </a:lnSpc>
            </a:pPr>
            <a:endParaRPr lang="ru-RU" sz="1750" dirty="0">
              <a:latin typeface="Bahnschrift Light" pitchFamily="34" charset="0"/>
            </a:endParaRPr>
          </a:p>
          <a:p>
            <a:pPr>
              <a:lnSpc>
                <a:spcPts val="2799"/>
              </a:lnSpc>
            </a:pPr>
            <a:endParaRPr lang="en-US" sz="1750" dirty="0">
              <a:latin typeface="Bahnschrift Light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75" y="2026269"/>
            <a:ext cx="4331595" cy="421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-6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2" name="Shape 0"/>
          <p:cNvSpPr/>
          <p:nvPr/>
        </p:nvSpPr>
        <p:spPr>
          <a:xfrm>
            <a:off x="427002" y="239457"/>
            <a:ext cx="13776275" cy="7611002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5" name="Shape 2"/>
          <p:cNvSpPr/>
          <p:nvPr/>
        </p:nvSpPr>
        <p:spPr>
          <a:xfrm>
            <a:off x="512454" y="1815951"/>
            <a:ext cx="7166578" cy="4725526"/>
          </a:xfrm>
          <a:prstGeom prst="rect">
            <a:avLst/>
          </a:prstGeom>
          <a:solidFill>
            <a:srgbClr val="FEF5E7">
              <a:alpha val="85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519588" y="461879"/>
            <a:ext cx="8488488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7860913" y="846525"/>
            <a:ext cx="6342364" cy="326827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В 1799 году Сергея отдали учиться в местную гимназию, позже он стал студентом нового Казанского университета. Первыми произведениями молодого писателя, увидевшими свет, оказались написанные в наивном романтическом стиле стихотворения, которые разместили в рукописных студенческих журналах.</a:t>
            </a: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В 1807 году в возрасте 15 лет Аксаков переехал в Москву, а оттуда — в Санкт-Петербург. Там он работал переводчиком и состоял в кружке «Беседы любителей русского слова» вместе с Иваном Крыловым, Александром Шишковым и другими ревнителями родного языка. Тогда он писал стихи, по стилю противоречившие его юношеским творениям, — к тому времени Аксаков разочаровался в школе романтиков и отошел от сентиментализма. Самое известное его стихотворение — «Вот родина моя».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3" b="21255"/>
          <a:stretch/>
        </p:blipFill>
        <p:spPr>
          <a:xfrm>
            <a:off x="689421" y="2178546"/>
            <a:ext cx="6812644" cy="3872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32"/>
            <a:ext cx="14630399" cy="820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hape 0"/>
          <p:cNvSpPr/>
          <p:nvPr/>
        </p:nvSpPr>
        <p:spPr>
          <a:xfrm>
            <a:off x="373486" y="296214"/>
            <a:ext cx="14012215" cy="7482625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9790920" y="1771942"/>
            <a:ext cx="4283242" cy="5151548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563862" y="696314"/>
            <a:ext cx="9506569" cy="728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473"/>
              </a:lnSpc>
            </a:pPr>
            <a:r>
              <a:rPr lang="ru-RU" sz="3579" dirty="0">
                <a:solidFill>
                  <a:srgbClr val="38512F"/>
                </a:solidFill>
                <a:latin typeface="Bahnschrift Light" pitchFamily="34" charset="0"/>
                <a:ea typeface="Lora" pitchFamily="34" charset="-122"/>
                <a:cs typeface="Lora" pitchFamily="34" charset="-120"/>
              </a:rPr>
              <a:t>Общественная деятельность</a:t>
            </a:r>
            <a:endParaRPr lang="en-US" sz="3579" dirty="0">
              <a:latin typeface="Bahnschrift Light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563862" y="1461752"/>
            <a:ext cx="8880117" cy="61835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В 1827 году Аксаков получил место цензора в Московском цензурном комитете, но лишился его год спустя. Правда, в 1830-м после многочисленных прошений писателя его вернули на прежнее место работы, но здесь он продолжал допускать к выходу произведения, неугодные правительству. За этим следовали выговоры, Аксаков отвечал на них в резкой форме, не боясь даже Александра </a:t>
            </a:r>
            <a:r>
              <a:rPr lang="ru-RU" sz="1750" dirty="0" err="1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Бенкендорфа</a:t>
            </a: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. Окончательно расстаться с должностью Сергею Тимофеевичу пришлось в 1832-м, после того как разрешенная им к печати юмористическая баллада «Двенадцать спящих </a:t>
            </a:r>
            <a:r>
              <a:rPr lang="ru-RU" sz="1750" dirty="0" err="1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бутошников</a:t>
            </a: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», авторство которой, согласно одним источникам, приписывалось Ивану Васильевичу </a:t>
            </a:r>
            <a:r>
              <a:rPr lang="ru-RU" sz="1750" dirty="0" err="1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Проташинскому</a:t>
            </a: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, согласно другим — его однофамильцу Василию Андреевичу, вызвала гнев императора</a:t>
            </a: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.</a:t>
            </a:r>
          </a:p>
          <a:p>
            <a:pPr>
              <a:lnSpc>
                <a:spcPts val="2799"/>
              </a:lnSpc>
            </a:pPr>
            <a:endParaRPr lang="ru-RU" sz="1750" dirty="0" smtClean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Значительное </a:t>
            </a: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влияние на воспитание мальчика оказали дед Степан Михайлович, «неотесанный и энергичный помещик-первопроходец», а также общество слуг, женская часть которого познакомила маленького Сережу с народными сказками, песнями и играми. Память о прекрасном мире фольклора, с которым он соприкасался в детстве, — сказка «Аленький цветочек», рассказанная ключницей Пелагеей и записанная много лет спустя по памяти.</a:t>
            </a:r>
            <a:endParaRPr lang="ru-RU" sz="1750" dirty="0" smtClean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160" y="1927037"/>
            <a:ext cx="3660762" cy="484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-6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2" name="Shape 0"/>
          <p:cNvSpPr/>
          <p:nvPr/>
        </p:nvSpPr>
        <p:spPr>
          <a:xfrm>
            <a:off x="427002" y="239457"/>
            <a:ext cx="13776275" cy="7611002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5" name="Shape 2"/>
          <p:cNvSpPr/>
          <p:nvPr/>
        </p:nvSpPr>
        <p:spPr>
          <a:xfrm>
            <a:off x="661949" y="1290328"/>
            <a:ext cx="4146860" cy="5509260"/>
          </a:xfrm>
          <a:prstGeom prst="rect">
            <a:avLst/>
          </a:prstGeom>
          <a:solidFill>
            <a:srgbClr val="FEF5E7">
              <a:alpha val="85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519588" y="461879"/>
            <a:ext cx="8488488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5183028" y="936850"/>
            <a:ext cx="8741027" cy="652185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В 1820-е годы дом Аксакова стал местом сбора известных литературных деятелей, в него имели доступ представители разнообразных течений: хотя сам писатель считал себя славянофилом, он не придерживался категоричной позиции и охотно общался с оппонентами. На знаменитые субботы в хлебосольный дом Сергея Тимофеевича заходили также известные актеры и композиторы, а в 1849 году у него отмечал свое 40-летие Николай Васильевич Гоголь</a:t>
            </a: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ru-RU" sz="1750" dirty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Также Аксаков в середине 20-х годов XIX столетия вошел в театральную среду, начал переводить пьесы и выступать с литературной критикой в передовых московских журналах и газетах. Статьи с рецензиями Сергея Тимофеевича о театральных постановках печатались под псевдонимами, так как в то время писатель состоял на службе в цензурном ведомстве. Литератор боролся со штампами в спектаклях, с устаревшей сценической манерой чтения текста и т. п</a:t>
            </a: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.</a:t>
            </a: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Что касается литературной критики, то Аксаков стал известен как автор статьи «О заслугах князя Шаховского в драматической словесности» и рецензии на роман Михаила Загоскина «Юрий Милославский, или Русские в 1612 году».</a:t>
            </a:r>
            <a:endParaRPr lang="en-US" sz="1750" dirty="0">
              <a:latin typeface="Bahnschrift Light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65" y="1796807"/>
            <a:ext cx="3372227" cy="449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5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32"/>
            <a:ext cx="14630399" cy="820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hape 0"/>
          <p:cNvSpPr/>
          <p:nvPr/>
        </p:nvSpPr>
        <p:spPr>
          <a:xfrm>
            <a:off x="373486" y="296214"/>
            <a:ext cx="14012215" cy="7482625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7788166" y="1559099"/>
            <a:ext cx="5633545" cy="5299081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563863" y="696314"/>
            <a:ext cx="3317713" cy="728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473"/>
              </a:lnSpc>
            </a:pPr>
            <a:r>
              <a:rPr lang="ru-RU" sz="3579" dirty="0">
                <a:solidFill>
                  <a:srgbClr val="38512F"/>
                </a:solidFill>
                <a:latin typeface="Bahnschrift Light" pitchFamily="34" charset="0"/>
                <a:ea typeface="Lora" pitchFamily="34" charset="-122"/>
                <a:cs typeface="Lora" pitchFamily="34" charset="-120"/>
              </a:rPr>
              <a:t>Личная жизнь</a:t>
            </a:r>
            <a:endParaRPr lang="en-US" sz="3579" dirty="0">
              <a:latin typeface="Bahnschrift Light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563863" y="1942546"/>
            <a:ext cx="6815730" cy="45321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В июне 1816 года начинающий литератор женился на Ольге </a:t>
            </a:r>
            <a:r>
              <a:rPr lang="ru-RU" sz="1750" dirty="0" err="1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Заплатиной</a:t>
            </a: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 — дочери суворовского генерала от турчанки </a:t>
            </a:r>
            <a:r>
              <a:rPr lang="ru-RU" sz="1750" dirty="0" err="1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Игель-Сюмь</a:t>
            </a: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. После свадьбы пара некоторое время прожила в родительском доме, а потом отец писателя выделил им отдельное имение Надеждино. Оба супруга не отличались талантами в ведении хозяйства, поэтому семья вскоре переехала в Москву.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Сергей Тимофеевич оказался трогательно заботливым отцом для многочисленных детей (по некоторым источникам, их у него было 10, по другим — 11) и готов был брать на себя все заботы о них, даже те, что обычно поручались няням.</a:t>
            </a:r>
            <a:endParaRPr lang="en-US" sz="1750" dirty="0">
              <a:latin typeface="Bahnschrift Light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38" y="2098851"/>
            <a:ext cx="46482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76289" y="6354902"/>
            <a:ext cx="3857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Жена Сергея – Ольга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Заплатина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7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32"/>
            <a:ext cx="14630399" cy="820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hape 0"/>
          <p:cNvSpPr/>
          <p:nvPr/>
        </p:nvSpPr>
        <p:spPr>
          <a:xfrm>
            <a:off x="373486" y="296214"/>
            <a:ext cx="14012215" cy="7482625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640436" y="1066921"/>
            <a:ext cx="6475067" cy="6332361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788670" y="1600661"/>
            <a:ext cx="6078757" cy="52100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Личная жизнь и общение с подросшими отпрысками, особенно сыновьями, сыграли заметную роль в становлении взглядов писателя. </a:t>
            </a:r>
            <a:endParaRPr lang="ru-RU" sz="1750" dirty="0" smtClean="0">
              <a:solidFill>
                <a:srgbClr val="3A3630"/>
              </a:solidFill>
              <a:latin typeface="Bahnschrift Light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Они </a:t>
            </a: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мало походили на него по складу и темпераменту, но зато унаследовали от отца жажду знаний и терпимость к инакомыслию. В наследниках Аксаков видел воплощение современной молодежи с ее высокими запросами и сложными вкусами и стремился постичь и развить их</a:t>
            </a: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.</a:t>
            </a:r>
          </a:p>
          <a:p>
            <a:pPr>
              <a:lnSpc>
                <a:spcPts val="2799"/>
              </a:lnSpc>
            </a:pPr>
            <a:r>
              <a:rPr lang="ru-RU" sz="1750" dirty="0">
                <a:latin typeface="Bahnschrift Light" pitchFamily="34" charset="0"/>
              </a:rPr>
              <a:t>Позже трое детей писателя пополнили ряды видных ученых славянофильского направления: Иван Аксаков стал известным публицистом, Вера — общественным деятелем и автором мемуаров, Константин — историком и языковедом. Сохранилось прижизненное фото писателя, а также портрет, сделанный с этого снимка.</a:t>
            </a:r>
            <a:endParaRPr lang="en-US" sz="1750" dirty="0">
              <a:latin typeface="Bahnschrift Light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16" b="13764"/>
          <a:stretch/>
        </p:blipFill>
        <p:spPr bwMode="auto">
          <a:xfrm>
            <a:off x="11053147" y="435675"/>
            <a:ext cx="2610074" cy="330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8822" r="5924" b="13379"/>
          <a:stretch/>
        </p:blipFill>
        <p:spPr bwMode="auto">
          <a:xfrm>
            <a:off x="11053146" y="4221504"/>
            <a:ext cx="2610075" cy="307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592" y="2090272"/>
            <a:ext cx="3424865" cy="325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08396" y="5334856"/>
            <a:ext cx="76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Иван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64500" y="3759934"/>
            <a:ext cx="138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Константин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11341" y="7292207"/>
            <a:ext cx="69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Вера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2"/>
          <p:cNvSpPr/>
          <p:nvPr/>
        </p:nvSpPr>
        <p:spPr>
          <a:xfrm>
            <a:off x="8864419" y="407418"/>
            <a:ext cx="4980370" cy="7873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>
              <a:lnSpc>
                <a:spcPts val="5468"/>
              </a:lnSpc>
            </a:pPr>
            <a:r>
              <a:rPr lang="ru-RU" sz="4374" dirty="0" smtClean="0">
                <a:solidFill>
                  <a:srgbClr val="38512F"/>
                </a:solidFill>
                <a:latin typeface="Bahnschrift Light" pitchFamily="34" charset="0"/>
                <a:ea typeface="Lora" pitchFamily="34" charset="-122"/>
                <a:cs typeface="Lora" pitchFamily="34" charset="-120"/>
              </a:rPr>
              <a:t>Творческий </a:t>
            </a:r>
            <a:r>
              <a:rPr lang="ru-RU" sz="4374" dirty="0" smtClean="0">
                <a:solidFill>
                  <a:srgbClr val="38512F"/>
                </a:solidFill>
                <a:latin typeface="Bahnschrift Light" pitchFamily="34" charset="0"/>
                <a:ea typeface="Lora" pitchFamily="34" charset="-122"/>
                <a:cs typeface="Lora" pitchFamily="34" charset="-120"/>
              </a:rPr>
              <a:t>путь</a:t>
            </a:r>
            <a:endParaRPr lang="en-US" sz="4374" dirty="0">
              <a:latin typeface="Bahnschrift Light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954" y="1390918"/>
            <a:ext cx="6834835" cy="645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3"/>
          <p:cNvSpPr/>
          <p:nvPr/>
        </p:nvSpPr>
        <p:spPr>
          <a:xfrm>
            <a:off x="7009954" y="1501444"/>
            <a:ext cx="6834835" cy="63447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Писал Сергей Аксаков в первое время мало, главным образом короткие статьи и рецензии. В 1834 году в альманахе «Денница» был опубликован очерк «Буран», в котором впервые проявились неповторимый стиль и слог автора. Получив множество хвалебных отзывов и обретя известность в литературных кругах, Аксаков принялся за «Семейную хронику</a:t>
            </a: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».</a:t>
            </a:r>
          </a:p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В 1837-м умер отец Аксакова, оставив сыну крупное наследство и тем самым подарив возможность сосредоточиться на писательстве, семейных и хозяйственных делах. Литератор купил Абрамцево — поместье в 50 верстах от Москвы, которое сегодня имеет статус музея-заповедника, и обосновался там</a:t>
            </a: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.</a:t>
            </a:r>
          </a:p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В 1847 году он обратился к естественнонаучным познаниям и впечатлениям и написал знаменитые «Записки об уженье рыбы», а еще через 5 лет — «Записки ружейного охотника», встреченные читателями с восторгом.</a:t>
            </a:r>
          </a:p>
        </p:txBody>
      </p:sp>
      <p:sp>
        <p:nvSpPr>
          <p:cNvPr id="6" name="Text 4"/>
          <p:cNvSpPr/>
          <p:nvPr/>
        </p:nvSpPr>
        <p:spPr>
          <a:xfrm>
            <a:off x="712515" y="5253395"/>
            <a:ext cx="4695706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r="7411"/>
          <a:stretch/>
        </p:blipFill>
        <p:spPr bwMode="auto">
          <a:xfrm>
            <a:off x="527051" y="1390918"/>
            <a:ext cx="2156810" cy="32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71" y="3843964"/>
            <a:ext cx="2068680" cy="30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77" y="4878038"/>
            <a:ext cx="2156810" cy="291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71" y="665705"/>
            <a:ext cx="2051986" cy="29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321275" y="369351"/>
            <a:ext cx="13987849" cy="7490898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551050" y="784979"/>
            <a:ext cx="8127444" cy="11360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473"/>
              </a:lnSpc>
            </a:pPr>
            <a:endParaRPr lang="en-US" sz="3579" dirty="0"/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551050" y="2021782"/>
            <a:ext cx="14285412" cy="44037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15" name="Text 4"/>
          <p:cNvSpPr/>
          <p:nvPr/>
        </p:nvSpPr>
        <p:spPr>
          <a:xfrm>
            <a:off x="790045" y="1426432"/>
            <a:ext cx="5271744" cy="53767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endParaRPr lang="en-US" sz="175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5" y="784980"/>
            <a:ext cx="6777403" cy="677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3"/>
          <p:cNvSpPr/>
          <p:nvPr/>
        </p:nvSpPr>
        <p:spPr>
          <a:xfrm>
            <a:off x="885150" y="1076910"/>
            <a:ext cx="6587192" cy="60757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Сам литератор придавал мало значения успеху книг — он писал для себя, уходя в творчество от жизненных проблем, включая денежные и семейные неурядицы, которых к тому времени накопилось немало. В 1856 году «Семейная хроника», до этого публиковавшаяся в журналах в виде отрывков, вышла отдельной книгой</a:t>
            </a:r>
            <a:r>
              <a:rPr lang="ru-RU" sz="1750" dirty="0" smtClean="0">
                <a:solidFill>
                  <a:srgbClr val="3A3630"/>
                </a:solidFill>
                <a:latin typeface="Bahnschrift Light" pitchFamily="34" charset="0"/>
                <a:ea typeface="Source Sans Pro" pitchFamily="34" charset="-122"/>
                <a:cs typeface="Source Sans Pro" pitchFamily="34" charset="-120"/>
              </a:rPr>
              <a:t>.</a:t>
            </a:r>
          </a:p>
          <a:p>
            <a:pPr>
              <a:lnSpc>
                <a:spcPts val="2799"/>
              </a:lnSpc>
            </a:pPr>
            <a:r>
              <a:rPr lang="ru-RU" sz="1750" dirty="0">
                <a:latin typeface="Bahnschrift Light" pitchFamily="34" charset="0"/>
              </a:rPr>
              <a:t>«Детские годы Багрова-внука» относятся к позднему периоду творческой биографии Сергея Тимофеевича. Критики отмечают в этом произведении неровность повествования, меньшую емкость и лаконичность по сравнению с тем, что Аксаков написал раньше</a:t>
            </a:r>
            <a:r>
              <a:rPr lang="ru-RU" sz="1750" dirty="0" smtClean="0">
                <a:latin typeface="Bahnschrift Light" pitchFamily="34" charset="0"/>
              </a:rPr>
              <a:t>.</a:t>
            </a:r>
          </a:p>
          <a:p>
            <a:pPr>
              <a:lnSpc>
                <a:spcPts val="2799"/>
              </a:lnSpc>
            </a:pPr>
            <a:endParaRPr lang="ru-RU" sz="1750" dirty="0">
              <a:latin typeface="Bahnschrift Light" pitchFamily="34" charset="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latin typeface="Bahnschrift Light" pitchFamily="34" charset="0"/>
              </a:rPr>
              <a:t>Приложением </a:t>
            </a:r>
            <a:r>
              <a:rPr lang="ru-RU" sz="1750" dirty="0">
                <a:latin typeface="Bahnschrift Light" pitchFamily="34" charset="0"/>
              </a:rPr>
              <a:t>к книге вышла сказка «Аленький цветочек» — ее писатель посвятил маленькой внучке Ольге. Позднее это произведение часто помещали в сборники с сочинениями сказочного жанра, созданными другими русскими классиками — Павлом Бажовым, Дмитрием Маминым-Сибиряком.</a:t>
            </a:r>
            <a:endParaRPr lang="en-US" sz="1750" dirty="0">
              <a:latin typeface="Bahnschrift Ligh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51" y="784980"/>
            <a:ext cx="2929221" cy="45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141" y="3533084"/>
            <a:ext cx="2930086" cy="399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3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1396</Words>
  <Application>Microsoft Office PowerPoint</Application>
  <PresentationFormat>Произвольный</PresentationFormat>
  <Paragraphs>58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Бочкарева Диляра Рустемовна</cp:lastModifiedBy>
  <cp:revision>53</cp:revision>
  <dcterms:created xsi:type="dcterms:W3CDTF">2024-05-15T10:11:21Z</dcterms:created>
  <dcterms:modified xsi:type="dcterms:W3CDTF">2024-09-27T08:19:13Z</dcterms:modified>
</cp:coreProperties>
</file>